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 id="2147483662" r:id="rId3"/>
  </p:sldMasterIdLst>
  <p:notesMasterIdLst>
    <p:notesMasterId r:id="rId73"/>
  </p:notesMasterIdLst>
  <p:sldIdLst>
    <p:sldId id="261" r:id="rId4"/>
    <p:sldId id="6063" r:id="rId5"/>
    <p:sldId id="6064" r:id="rId6"/>
    <p:sldId id="6065" r:id="rId7"/>
    <p:sldId id="6123" r:id="rId8"/>
    <p:sldId id="6035" r:id="rId9"/>
    <p:sldId id="413" r:id="rId10"/>
    <p:sldId id="6034" r:id="rId11"/>
    <p:sldId id="6036" r:id="rId12"/>
    <p:sldId id="6007" r:id="rId13"/>
    <p:sldId id="6042" r:id="rId14"/>
    <p:sldId id="6070" r:id="rId15"/>
    <p:sldId id="6071" r:id="rId16"/>
    <p:sldId id="6072" r:id="rId17"/>
    <p:sldId id="6066" r:id="rId18"/>
    <p:sldId id="6067" r:id="rId19"/>
    <p:sldId id="6069" r:id="rId20"/>
    <p:sldId id="6114" r:id="rId21"/>
    <p:sldId id="6041" r:id="rId22"/>
    <p:sldId id="6043" r:id="rId23"/>
    <p:sldId id="6054" r:id="rId24"/>
    <p:sldId id="6073" r:id="rId25"/>
    <p:sldId id="6115" r:id="rId26"/>
    <p:sldId id="6044" r:id="rId27"/>
    <p:sldId id="6045" r:id="rId28"/>
    <p:sldId id="6057" r:id="rId29"/>
    <p:sldId id="6046" r:id="rId30"/>
    <p:sldId id="6047" r:id="rId31"/>
    <p:sldId id="6048" r:id="rId32"/>
    <p:sldId id="6103" r:id="rId33"/>
    <p:sldId id="6059" r:id="rId34"/>
    <p:sldId id="6060" r:id="rId35"/>
    <p:sldId id="6061" r:id="rId36"/>
    <p:sldId id="6116" r:id="rId37"/>
    <p:sldId id="6117" r:id="rId38"/>
    <p:sldId id="6090" r:id="rId39"/>
    <p:sldId id="6118" r:id="rId40"/>
    <p:sldId id="6084" r:id="rId41"/>
    <p:sldId id="6104" r:id="rId42"/>
    <p:sldId id="6105" r:id="rId43"/>
    <p:sldId id="6039" r:id="rId44"/>
    <p:sldId id="6078" r:id="rId45"/>
    <p:sldId id="6079" r:id="rId46"/>
    <p:sldId id="6080" r:id="rId47"/>
    <p:sldId id="6074" r:id="rId48"/>
    <p:sldId id="6099" r:id="rId49"/>
    <p:sldId id="6119" r:id="rId50"/>
    <p:sldId id="6081" r:id="rId51"/>
    <p:sldId id="6113" r:id="rId52"/>
    <p:sldId id="6108" r:id="rId53"/>
    <p:sldId id="6109" r:id="rId54"/>
    <p:sldId id="6112" r:id="rId55"/>
    <p:sldId id="6110" r:id="rId56"/>
    <p:sldId id="6111" r:id="rId57"/>
    <p:sldId id="6086" r:id="rId58"/>
    <p:sldId id="6038" r:id="rId59"/>
    <p:sldId id="6089" r:id="rId60"/>
    <p:sldId id="6088" r:id="rId61"/>
    <p:sldId id="6120" r:id="rId62"/>
    <p:sldId id="6094" r:id="rId63"/>
    <p:sldId id="6096" r:id="rId64"/>
    <p:sldId id="6097" r:id="rId65"/>
    <p:sldId id="6106" r:id="rId66"/>
    <p:sldId id="6107" r:id="rId67"/>
    <p:sldId id="6102" r:id="rId68"/>
    <p:sldId id="6098" r:id="rId69"/>
    <p:sldId id="6100" r:id="rId70"/>
    <p:sldId id="6121" r:id="rId71"/>
    <p:sldId id="6122" r:id="rId72"/>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CF3"/>
    <a:srgbClr val="BFB5ED"/>
    <a:srgbClr val="C4E0CE"/>
    <a:srgbClr val="065280"/>
    <a:srgbClr val="95B3D7"/>
    <a:srgbClr val="404040"/>
    <a:srgbClr val="BED8F7"/>
    <a:srgbClr val="D3D9E2"/>
    <a:srgbClr val="FFFFFF"/>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1" autoAdjust="0"/>
    <p:restoredTop sz="84972" autoAdjust="0"/>
  </p:normalViewPr>
  <p:slideViewPr>
    <p:cSldViewPr snapToGrid="0">
      <p:cViewPr>
        <p:scale>
          <a:sx n="60" d="100"/>
          <a:sy n="60" d="100"/>
        </p:scale>
        <p:origin x="322" y="25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183709-FED3-4278-BBD8-4766D0285D22}" type="datetimeFigureOut">
              <a:rPr lang="en-GB" smtClean="0"/>
              <a:t>12/05/2025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941BBD-4AF9-474A-934F-08B76A974226}" type="slidenum">
              <a:rPr lang="en-GB" smtClean="0"/>
              <a:t>‹#›</a:t>
            </a:fld>
            <a:endParaRPr lang="en-GB" dirty="0"/>
          </a:p>
        </p:txBody>
      </p:sp>
    </p:spTree>
    <p:extLst>
      <p:ext uri="{BB962C8B-B14F-4D97-AF65-F5344CB8AC3E}">
        <p14:creationId xmlns:p14="http://schemas.microsoft.com/office/powerpoint/2010/main" val="3846728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4114692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1900238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177997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4156125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3174193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4264200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C324A-B704-005E-422E-22869C5A43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CC0A1F-4900-1136-777D-76BC9DEAF51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A2CB2C6-2716-47C0-B8DC-C48225AD0E0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41F856A-288F-6B2A-670F-F820A49E10EE}"/>
              </a:ext>
            </a:extLst>
          </p:cNvPr>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1095676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718DC-15E5-31F7-93AB-2AFC75121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22BB8-E53C-DB63-4A0E-33C38FFEF0CF}"/>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F9C497-2285-FC96-D83B-6AF8E586FC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86E4DD2-22EB-54A5-3287-5027CCB5F99D}"/>
              </a:ext>
            </a:extLst>
          </p:cNvPr>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1035310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718DC-15E5-31F7-93AB-2AFC75121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B22BB8-E53C-DB63-4A0E-33C38FFEF0CF}"/>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F9C497-2285-FC96-D83B-6AF8E586FC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86E4DD2-22EB-54A5-3287-5027CCB5F99D}"/>
              </a:ext>
            </a:extLst>
          </p:cNvPr>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7091479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C2795-876E-4627-222C-6422E1BB78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C647E5-6B4C-1922-C0DA-B21EFA0D7837}"/>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AA390CD9-6B63-2221-4934-E03562EFCBF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624CC25-D6B0-1C6E-0215-F2D8BA4A72A0}"/>
              </a:ext>
            </a:extLst>
          </p:cNvPr>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2722616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Need to check both your own data and data you find somewhere else (</a:t>
            </a:r>
            <a:r>
              <a:rPr lang="en-US" dirty="0" err="1"/>
              <a:t>repositories,ect</a:t>
            </a:r>
            <a:r>
              <a:rPr lang="en-US" dirty="0"/>
              <a:t>)</a:t>
            </a:r>
          </a:p>
          <a:p>
            <a:endParaRPr lang="en-US" dirty="0"/>
          </a:p>
          <a:p>
            <a:r>
              <a:rPr lang="en-US" dirty="0"/>
              <a:t>It’s important to find good data</a:t>
            </a:r>
          </a:p>
          <a:p>
            <a:endParaRPr lang="en-US" dirty="0"/>
          </a:p>
          <a:p>
            <a:r>
              <a:rPr lang="en-US" dirty="0"/>
              <a:t>Examples of ‘bad’ stuff: </a:t>
            </a:r>
          </a:p>
          <a:p>
            <a:r>
              <a:rPr lang="en-US" dirty="0"/>
              <a:t>Linear regression on 3 data points</a:t>
            </a:r>
          </a:p>
          <a:p>
            <a:r>
              <a:rPr lang="en-US" dirty="0"/>
              <a:t>T-test on 5 data points</a:t>
            </a:r>
          </a:p>
          <a:p>
            <a:endParaRPr lang="en-US" dirty="0"/>
          </a:p>
          <a:p>
            <a:r>
              <a:rPr lang="en-US" dirty="0"/>
              <a:t>Confirm that data is suitable for planned analysis</a:t>
            </a:r>
          </a:p>
          <a:p>
            <a:r>
              <a:rPr lang="en-US" dirty="0"/>
              <a:t>Or</a:t>
            </a:r>
          </a:p>
          <a:p>
            <a:r>
              <a:rPr lang="en-US" dirty="0"/>
              <a:t>Help with idea generation(patterns, relationships between variables) </a:t>
            </a:r>
          </a:p>
          <a:p>
            <a:endParaRPr lang="en-GB" dirty="0"/>
          </a:p>
          <a:p>
            <a:r>
              <a:rPr lang="en-GB" dirty="0"/>
              <a:t>Establish whether:</a:t>
            </a:r>
          </a:p>
          <a:p>
            <a:pPr marL="171450" indent="-171450">
              <a:buFontTx/>
              <a:buChar char="-"/>
            </a:pPr>
            <a:r>
              <a:rPr lang="en-GB" dirty="0"/>
              <a:t>Data looks as expected</a:t>
            </a:r>
          </a:p>
          <a:p>
            <a:pPr marL="171450" indent="-171450">
              <a:buFontTx/>
              <a:buChar char="-"/>
            </a:pPr>
            <a:r>
              <a:rPr lang="en-AU" noProof="0" dirty="0"/>
              <a:t>identify</a:t>
            </a:r>
            <a:r>
              <a:rPr lang="da-DK" dirty="0"/>
              <a:t> </a:t>
            </a:r>
            <a:r>
              <a:rPr lang="en-US" noProof="0" dirty="0"/>
              <a:t>obvious</a:t>
            </a:r>
            <a:r>
              <a:rPr lang="da-DK" dirty="0"/>
              <a:t> </a:t>
            </a:r>
            <a:r>
              <a:rPr lang="en-US" noProof="0" dirty="0"/>
              <a:t>errors</a:t>
            </a:r>
            <a:r>
              <a:rPr lang="da-DK" dirty="0"/>
              <a:t>: </a:t>
            </a:r>
            <a:r>
              <a:rPr lang="en-US" noProof="0" dirty="0"/>
              <a:t>outliers</a:t>
            </a:r>
            <a:r>
              <a:rPr lang="da-DK" dirty="0"/>
              <a:t>, label </a:t>
            </a:r>
            <a:r>
              <a:rPr lang="en-US" noProof="0" dirty="0"/>
              <a:t>swaps</a:t>
            </a:r>
            <a:r>
              <a:rPr lang="da-DK" dirty="0"/>
              <a:t> </a:t>
            </a:r>
            <a:r>
              <a:rPr lang="en-GB" dirty="0"/>
              <a:t> </a:t>
            </a:r>
          </a:p>
          <a:p>
            <a:pPr marL="171450" indent="-171450">
              <a:buFontTx/>
              <a:buChar char="-"/>
            </a:pPr>
            <a:r>
              <a:rPr lang="en-GB" dirty="0"/>
              <a:t>Something needs to be corrected</a:t>
            </a:r>
          </a:p>
          <a:p>
            <a:pPr marL="171450" indent="-171450">
              <a:buFontTx/>
              <a:buChar char="-"/>
            </a:pPr>
            <a:r>
              <a:rPr lang="en-GB" dirty="0"/>
              <a:t>Preparation method</a:t>
            </a:r>
          </a:p>
          <a:p>
            <a:pPr marL="171450" indent="-171450">
              <a:buFontTx/>
              <a:buChar char="-"/>
            </a:pPr>
            <a:r>
              <a:rPr lang="en-GB" dirty="0"/>
              <a:t>(normalization is needed?)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solidFill>
                  <a:srgbClr val="404040"/>
                </a:solidFill>
                <a:latin typeface="Now"/>
              </a:rPr>
              <a:t>Are there patterns between variables?</a:t>
            </a:r>
          </a:p>
          <a:p>
            <a:pPr marL="171450" indent="-171450">
              <a:buFontTx/>
              <a:buChar char="-"/>
            </a:pPr>
            <a:r>
              <a:rPr lang="en-GB" dirty="0"/>
              <a:t>What is the relationship between variables</a:t>
            </a:r>
          </a:p>
          <a:p>
            <a:pPr marL="171450" indent="-171450">
              <a:buFontTx/>
              <a:buChar char="-"/>
            </a:pPr>
            <a:r>
              <a:rPr lang="en-US" sz="1200" dirty="0">
                <a:solidFill>
                  <a:srgbClr val="404040"/>
                </a:solidFill>
                <a:latin typeface="Now"/>
              </a:rPr>
              <a:t>How do we need to prepare the data for analysis?</a:t>
            </a:r>
          </a:p>
          <a:p>
            <a:pPr marL="171450" indent="-171450">
              <a:buFontTx/>
              <a:buChar char="-"/>
            </a:pPr>
            <a:r>
              <a:rPr lang="en-US" sz="1200" dirty="0">
                <a:solidFill>
                  <a:srgbClr val="404040"/>
                </a:solidFill>
                <a:latin typeface="Now"/>
              </a:rPr>
              <a:t>What kind of analysis can we do?</a:t>
            </a:r>
          </a:p>
          <a:p>
            <a:pPr marL="171450" indent="-171450">
              <a:buFontTx/>
              <a:buChar char="-"/>
            </a:pPr>
            <a:endParaRPr lang="en-GB" dirty="0"/>
          </a:p>
          <a:p>
            <a:pPr marL="171450" indent="-171450">
              <a:buFontTx/>
              <a:buChar char="-"/>
            </a:pPr>
            <a:r>
              <a:rPr lang="en-GB" dirty="0"/>
              <a:t> </a:t>
            </a:r>
          </a:p>
          <a:p>
            <a:pPr marL="171450" indent="-171450">
              <a:buFontTx/>
              <a:buChar char="-"/>
            </a:pPr>
            <a:endParaRPr lang="en-GB" dirty="0"/>
          </a:p>
          <a:p>
            <a:endParaRPr lang="en-GB" dirty="0"/>
          </a:p>
          <a:p>
            <a:r>
              <a:rPr lang="en-GB" dirty="0"/>
              <a:t>https://www.ibm.com/topics/exploratory-data-analysis</a:t>
            </a:r>
          </a:p>
          <a:p>
            <a:r>
              <a:rPr lang="en-US" dirty="0"/>
              <a:t>Originally developed by American mathematician John Tukey in the 1970s, EDA techniques continue to be a widely used method in the data discovery process today.</a:t>
            </a:r>
            <a:endParaRPr lang="en-GB" dirty="0"/>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2024695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Before starting the day, I would like to spend 2 minutes to introduce you to the Center for Health Data Science (HeaDS) </a:t>
            </a:r>
          </a:p>
        </p:txBody>
      </p:sp>
      <p:sp>
        <p:nvSpPr>
          <p:cNvPr id="4" name="Slide Number Placeholder 3"/>
          <p:cNvSpPr>
            <a:spLocks noGrp="1"/>
          </p:cNvSpPr>
          <p:nvPr>
            <p:ph type="sldNum" sz="quarter" idx="5"/>
          </p:nvPr>
        </p:nvSpPr>
        <p:spPr/>
        <p:txBody>
          <a:bodyPr/>
          <a:lstStyle/>
          <a:p>
            <a:fld id="{BE13A22E-5356-8146-8AED-A040CA78C11D}" type="slidenum">
              <a:rPr lang="en-US" smtClean="0"/>
              <a:t>2</a:t>
            </a:fld>
            <a:endParaRPr lang="en-US"/>
          </a:p>
        </p:txBody>
      </p:sp>
    </p:spTree>
    <p:extLst>
      <p:ext uri="{BB962C8B-B14F-4D97-AF65-F5344CB8AC3E}">
        <p14:creationId xmlns:p14="http://schemas.microsoft.com/office/powerpoint/2010/main" val="1523466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indent="0">
              <a:lnSpc>
                <a:spcPts val="4480"/>
              </a:lnSpc>
              <a:buFont typeface="Arial" panose="020B0604020202020204" pitchFamily="34" charset="0"/>
              <a:buNone/>
            </a:pPr>
            <a:r>
              <a:rPr lang="en-US" sz="1200" dirty="0">
                <a:solidFill>
                  <a:srgbClr val="404040"/>
                </a:solidFill>
                <a:latin typeface="Montserrat" pitchFamily="2" charset="77"/>
              </a:rPr>
              <a:t>Scales</a:t>
            </a:r>
          </a:p>
          <a:p>
            <a:pPr marL="0" indent="0">
              <a:lnSpc>
                <a:spcPts val="4480"/>
              </a:lnSpc>
              <a:buFont typeface="Arial" panose="020B0604020202020204" pitchFamily="34" charset="0"/>
              <a:buNone/>
            </a:pPr>
            <a:r>
              <a:rPr lang="en-US" sz="1200" dirty="0">
                <a:solidFill>
                  <a:srgbClr val="404040"/>
                </a:solidFill>
                <a:latin typeface="Montserrat" pitchFamily="2" charset="77"/>
              </a:rPr>
              <a:t>Some features more predictive than others</a:t>
            </a:r>
          </a:p>
          <a:p>
            <a:pPr marL="0" indent="0">
              <a:lnSpc>
                <a:spcPts val="4480"/>
              </a:lnSpc>
              <a:buFont typeface="Arial" panose="020B0604020202020204" pitchFamily="34" charset="0"/>
              <a:buNone/>
            </a:pPr>
            <a:r>
              <a:rPr lang="en-US" sz="1200" dirty="0">
                <a:solidFill>
                  <a:srgbClr val="404040"/>
                </a:solidFill>
                <a:latin typeface="Montserrat" pitchFamily="2" charset="77"/>
              </a:rPr>
              <a:t>Technical variables to be removed/included</a:t>
            </a:r>
          </a:p>
          <a:p>
            <a:pPr marL="0" indent="0">
              <a:lnSpc>
                <a:spcPts val="4480"/>
              </a:lnSpc>
              <a:buFont typeface="Arial" panose="020B0604020202020204" pitchFamily="34" charset="0"/>
              <a:buNone/>
            </a:pPr>
            <a:r>
              <a:rPr lang="en-US" sz="1200" dirty="0">
                <a:solidFill>
                  <a:srgbClr val="404040"/>
                </a:solidFill>
                <a:latin typeface="Montserrat" pitchFamily="2" charset="77"/>
              </a:rPr>
              <a:t>Missing values</a:t>
            </a:r>
          </a:p>
          <a:p>
            <a:pPr marL="0" marR="0" lvl="0" indent="0" algn="l" defTabSz="914400" rtl="0" eaLnBrk="1" fontAlgn="auto" latinLnBrk="0" hangingPunct="1">
              <a:lnSpc>
                <a:spcPts val="4480"/>
              </a:lnSpc>
              <a:spcBef>
                <a:spcPts val="0"/>
              </a:spcBef>
              <a:spcAft>
                <a:spcPts val="0"/>
              </a:spcAft>
              <a:buClrTx/>
              <a:buSzTx/>
              <a:buFontTx/>
              <a:buNone/>
              <a:tabLst/>
              <a:defRPr/>
            </a:pPr>
            <a:endParaRPr lang="en-US" sz="1200" dirty="0">
              <a:solidFill>
                <a:srgbClr val="404040"/>
              </a:solidFill>
              <a:latin typeface="Montserrat" pitchFamily="2" charset="77"/>
            </a:endParaRPr>
          </a:p>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879536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21</a:t>
            </a:fld>
            <a:endParaRPr lang="cs-CZ"/>
          </a:p>
        </p:txBody>
      </p:sp>
    </p:spTree>
    <p:extLst>
      <p:ext uri="{BB962C8B-B14F-4D97-AF65-F5344CB8AC3E}">
        <p14:creationId xmlns:p14="http://schemas.microsoft.com/office/powerpoint/2010/main" val="4033922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Types of variables: factors, binary, characters, numerical, integers</a:t>
            </a:r>
          </a:p>
        </p:txBody>
      </p:sp>
      <p:sp>
        <p:nvSpPr>
          <p:cNvPr id="4" name="Slide Number Placeholder 3"/>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972827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94BA57-5120-8D72-675E-6A997A9CC1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7608F6-E8B2-3A68-A045-FEB6D6A4A816}"/>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FBFD16F-9F74-DD2B-0462-40B8CFEF246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06AD1BF-DCE0-B4F4-F8F0-C149725C9EA9}"/>
              </a:ext>
            </a:extLst>
          </p:cNvPr>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21460847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1744307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1059495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D491D-624E-3100-EE4D-E4EA42D9DD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D2F07-904B-FA50-CEB3-3B44A37F45D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9D8168E0-44AA-1A7F-90FD-CEE2F53DC4B6}"/>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394569A7-9BE8-F7D2-C80E-59F8D2D37C7E}"/>
              </a:ext>
            </a:extLst>
          </p:cNvPr>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1632445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9486215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2560631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This bodes well if wanted to predict the type of wine from the original features since the </a:t>
            </a:r>
            <a:r>
              <a:rPr lang="en-US" sz="1200" dirty="0">
                <a:solidFill>
                  <a:srgbClr val="404040"/>
                </a:solidFill>
                <a:latin typeface="Now Bold" panose="020B0604020202020204" charset="0"/>
              </a:rPr>
              <a:t>principal components are linear combinations </a:t>
            </a:r>
            <a:r>
              <a:rPr lang="en-US" sz="1200" dirty="0">
                <a:solidFill>
                  <a:srgbClr val="404040"/>
                </a:solidFill>
                <a:latin typeface="Now"/>
              </a:rPr>
              <a:t>of the original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Mention what the explained variance means (percentage on the axis)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553555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3331215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p:cNvSpPr>
            <a:spLocks noGrp="1"/>
          </p:cNvSpPr>
          <p:nvPr>
            <p:ph type="sldNum" sz="quarter" idx="5"/>
          </p:nvPr>
        </p:nvSpPr>
        <p:spPr/>
        <p:txBody>
          <a:bodyPr/>
          <a:lstStyle/>
          <a:p>
            <a:fld id="{871B2431-D351-4C6E-A3CF-9DFAC0E3E050}" type="slidenum">
              <a:rPr lang="cs-CZ" smtClean="0"/>
              <a:t>30</a:t>
            </a:fld>
            <a:endParaRPr lang="cs-CZ"/>
          </a:p>
        </p:txBody>
      </p:sp>
    </p:spTree>
    <p:extLst>
      <p:ext uri="{BB962C8B-B14F-4D97-AF65-F5344CB8AC3E}">
        <p14:creationId xmlns:p14="http://schemas.microsoft.com/office/powerpoint/2010/main" val="2560631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62676-41E6-6B3C-0F4A-587F7B4157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DA7B6-F9C8-A572-9D91-6EE5D88B1E62}"/>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AABD2F05-92B4-3D2C-26D2-AEA927BA7B79}"/>
              </a:ext>
            </a:extLst>
          </p:cNvPr>
          <p:cNvSpPr>
            <a:spLocks noGrp="1"/>
          </p:cNvSpPr>
          <p:nvPr>
            <p:ph type="body" idx="1"/>
          </p:nvPr>
        </p:nvSpPr>
        <p:spPr/>
        <p:txBody>
          <a:bodyPr/>
          <a:lstStyle/>
          <a:p>
            <a:r>
              <a:rPr lang="en-GB" dirty="0"/>
              <a:t>U – PCs scaled to unit norm. Shape is n*n</a:t>
            </a:r>
          </a:p>
          <a:p>
            <a:r>
              <a:rPr lang="en-GB" dirty="0"/>
              <a:t>S – Singular values (can get Eigenvalues from this). Shape is n * m</a:t>
            </a:r>
          </a:p>
          <a:p>
            <a:r>
              <a:rPr lang="en-GB" dirty="0"/>
              <a:t>V^T - Eigenvectors</a:t>
            </a:r>
          </a:p>
        </p:txBody>
      </p:sp>
      <p:sp>
        <p:nvSpPr>
          <p:cNvPr id="4" name="Slide Number Placeholder 3">
            <a:extLst>
              <a:ext uri="{FF2B5EF4-FFF2-40B4-BE49-F238E27FC236}">
                <a16:creationId xmlns:a16="http://schemas.microsoft.com/office/drawing/2014/main" id="{74289E40-FD92-51DA-CE92-24C5DE5AB52B}"/>
              </a:ext>
            </a:extLst>
          </p:cNvPr>
          <p:cNvSpPr>
            <a:spLocks noGrp="1"/>
          </p:cNvSpPr>
          <p:nvPr>
            <p:ph type="sldNum" sz="quarter" idx="5"/>
          </p:nvPr>
        </p:nvSpPr>
        <p:spPr/>
        <p:txBody>
          <a:bodyPr/>
          <a:lstStyle/>
          <a:p>
            <a:fld id="{871B2431-D351-4C6E-A3CF-9DFAC0E3E050}" type="slidenum">
              <a:rPr lang="cs-CZ" smtClean="0"/>
              <a:t>31</a:t>
            </a:fld>
            <a:endParaRPr lang="cs-CZ"/>
          </a:p>
        </p:txBody>
      </p:sp>
    </p:spTree>
    <p:extLst>
      <p:ext uri="{BB962C8B-B14F-4D97-AF65-F5344CB8AC3E}">
        <p14:creationId xmlns:p14="http://schemas.microsoft.com/office/powerpoint/2010/main" val="20606299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44A48-7446-DA4E-CB60-009D979E6A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DD1BD-02EA-A52B-9542-D85DB9269531}"/>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6DD7245B-DEBA-6427-52F5-5E03016DE932}"/>
              </a:ext>
            </a:extLst>
          </p:cNvPr>
          <p:cNvSpPr>
            <a:spLocks noGrp="1"/>
          </p:cNvSpPr>
          <p:nvPr>
            <p:ph type="body" idx="1"/>
          </p:nvPr>
        </p:nvSpPr>
        <p:spPr/>
        <p:txBody>
          <a:bodyPr/>
          <a:lstStyle/>
          <a:p>
            <a:r>
              <a:rPr lang="en-GB" dirty="0"/>
              <a:t>PCs are linear combinations of all original features. Every original feature contributes to every PC (though some more than others)</a:t>
            </a:r>
          </a:p>
        </p:txBody>
      </p:sp>
      <p:sp>
        <p:nvSpPr>
          <p:cNvPr id="4" name="Slide Number Placeholder 3">
            <a:extLst>
              <a:ext uri="{FF2B5EF4-FFF2-40B4-BE49-F238E27FC236}">
                <a16:creationId xmlns:a16="http://schemas.microsoft.com/office/drawing/2014/main" id="{71A96FEF-08F9-01E2-881B-419B364199F4}"/>
              </a:ext>
            </a:extLst>
          </p:cNvPr>
          <p:cNvSpPr>
            <a:spLocks noGrp="1"/>
          </p:cNvSpPr>
          <p:nvPr>
            <p:ph type="sldNum" sz="quarter" idx="5"/>
          </p:nvPr>
        </p:nvSpPr>
        <p:spPr/>
        <p:txBody>
          <a:bodyPr/>
          <a:lstStyle/>
          <a:p>
            <a:fld id="{871B2431-D351-4C6E-A3CF-9DFAC0E3E050}" type="slidenum">
              <a:rPr lang="cs-CZ" smtClean="0"/>
              <a:t>32</a:t>
            </a:fld>
            <a:endParaRPr lang="cs-CZ"/>
          </a:p>
        </p:txBody>
      </p:sp>
    </p:spTree>
    <p:extLst>
      <p:ext uri="{BB962C8B-B14F-4D97-AF65-F5344CB8AC3E}">
        <p14:creationId xmlns:p14="http://schemas.microsoft.com/office/powerpoint/2010/main" val="2768978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6AEC84-5925-D417-CF1F-995D04E804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210BF5-19BE-C51F-D8D3-7D69F9BB0C21}"/>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E367DE12-DD1B-8AA3-A061-C166C364F7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This bodes well if wanted to predict the type of wine from the original features since the </a:t>
            </a:r>
            <a:r>
              <a:rPr lang="en-US" sz="1200" dirty="0">
                <a:solidFill>
                  <a:srgbClr val="404040"/>
                </a:solidFill>
                <a:latin typeface="Now Bold" panose="020B0604020202020204" charset="0"/>
              </a:rPr>
              <a:t>principal components are linear combinations </a:t>
            </a:r>
            <a:r>
              <a:rPr lang="en-US" sz="1200" dirty="0">
                <a:solidFill>
                  <a:srgbClr val="404040"/>
                </a:solidFill>
                <a:latin typeface="Now"/>
              </a:rPr>
              <a:t>of the original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Mention what the explained variance means (percentage on the axis)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Importantly, there are no 2 original dimensions (i.e. alcohol and color) we could have picked that would give us the same level of separation!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Now, what do you think would happen if we have an outlier data point with very strange values?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point somewhere by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404040"/>
              </a:solidFill>
              <a:latin typeface="Now"/>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What would happen if someone has swapped the labels of the type of wine?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404040"/>
                </a:solidFill>
                <a:latin typeface="Now"/>
              </a:rPr>
              <a:t>-&gt; you will see the dot in the cluster of another color</a:t>
            </a:r>
          </a:p>
        </p:txBody>
      </p:sp>
      <p:sp>
        <p:nvSpPr>
          <p:cNvPr id="4" name="Slide Number Placeholder 3">
            <a:extLst>
              <a:ext uri="{FF2B5EF4-FFF2-40B4-BE49-F238E27FC236}">
                <a16:creationId xmlns:a16="http://schemas.microsoft.com/office/drawing/2014/main" id="{37FD90D4-D5CB-7D65-BC16-20A08CF7A1DF}"/>
              </a:ext>
            </a:extLst>
          </p:cNvPr>
          <p:cNvSpPr>
            <a:spLocks noGrp="1"/>
          </p:cNvSpPr>
          <p:nvPr>
            <p:ph type="sldNum" sz="quarter" idx="5"/>
          </p:nvPr>
        </p:nvSpPr>
        <p:spPr/>
        <p:txBody>
          <a:bodyPr/>
          <a:lstStyle/>
          <a:p>
            <a:fld id="{871B2431-D351-4C6E-A3CF-9DFAC0E3E050}" type="slidenum">
              <a:rPr lang="cs-CZ" smtClean="0"/>
              <a:t>33</a:t>
            </a:fld>
            <a:endParaRPr lang="cs-CZ"/>
          </a:p>
        </p:txBody>
      </p:sp>
    </p:spTree>
    <p:extLst>
      <p:ext uri="{BB962C8B-B14F-4D97-AF65-F5344CB8AC3E}">
        <p14:creationId xmlns:p14="http://schemas.microsoft.com/office/powerpoint/2010/main" val="2394360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7C6E2-471B-73A7-51FC-54F5A46653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473450-C339-7E49-8D8B-332F410DCE1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13E3EB5F-C902-0BF5-9207-73EBB991DE9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CA86EDD-7AC4-4FAE-D849-BB07CCE0B894}"/>
              </a:ext>
            </a:extLst>
          </p:cNvPr>
          <p:cNvSpPr>
            <a:spLocks noGrp="1"/>
          </p:cNvSpPr>
          <p:nvPr>
            <p:ph type="sldNum" sz="quarter" idx="5"/>
          </p:nvPr>
        </p:nvSpPr>
        <p:spPr/>
        <p:txBody>
          <a:bodyPr/>
          <a:lstStyle/>
          <a:p>
            <a:fld id="{871B2431-D351-4C6E-A3CF-9DFAC0E3E050}" type="slidenum">
              <a:rPr lang="cs-CZ" smtClean="0"/>
              <a:t>34</a:t>
            </a:fld>
            <a:endParaRPr lang="cs-CZ"/>
          </a:p>
        </p:txBody>
      </p:sp>
    </p:spTree>
    <p:extLst>
      <p:ext uri="{BB962C8B-B14F-4D97-AF65-F5344CB8AC3E}">
        <p14:creationId xmlns:p14="http://schemas.microsoft.com/office/powerpoint/2010/main" val="3511426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7ADD8-6D20-BB3B-3FC6-DD41BF302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5E814D-E185-7140-2D3F-3C4C7C07B05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8DE705CB-1956-EF01-AA6B-89AB4329B42A}"/>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28DFE54-6348-82D1-CC61-E552543AFAA8}"/>
              </a:ext>
            </a:extLst>
          </p:cNvPr>
          <p:cNvSpPr>
            <a:spLocks noGrp="1"/>
          </p:cNvSpPr>
          <p:nvPr>
            <p:ph type="sldNum" sz="quarter" idx="5"/>
          </p:nvPr>
        </p:nvSpPr>
        <p:spPr/>
        <p:txBody>
          <a:bodyPr/>
          <a:lstStyle/>
          <a:p>
            <a:fld id="{871B2431-D351-4C6E-A3CF-9DFAC0E3E050}" type="slidenum">
              <a:rPr lang="cs-CZ" smtClean="0"/>
              <a:t>35</a:t>
            </a:fld>
            <a:endParaRPr lang="cs-CZ"/>
          </a:p>
        </p:txBody>
      </p:sp>
    </p:spTree>
    <p:extLst>
      <p:ext uri="{BB962C8B-B14F-4D97-AF65-F5344CB8AC3E}">
        <p14:creationId xmlns:p14="http://schemas.microsoft.com/office/powerpoint/2010/main" val="2325426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36</a:t>
            </a:fld>
            <a:endParaRPr lang="cs-CZ"/>
          </a:p>
        </p:txBody>
      </p:sp>
    </p:spTree>
    <p:extLst>
      <p:ext uri="{BB962C8B-B14F-4D97-AF65-F5344CB8AC3E}">
        <p14:creationId xmlns:p14="http://schemas.microsoft.com/office/powerpoint/2010/main" val="209167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92B9F-53A9-D03F-D689-27922B8694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EE1FA0-DD9E-B775-B428-34AAE368E04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2907B76-A38A-C15C-BABC-442E7C9D38C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EF5DE83-EF61-B66A-E668-28CC75253D69}"/>
              </a:ext>
            </a:extLst>
          </p:cNvPr>
          <p:cNvSpPr>
            <a:spLocks noGrp="1"/>
          </p:cNvSpPr>
          <p:nvPr>
            <p:ph type="sldNum" sz="quarter" idx="5"/>
          </p:nvPr>
        </p:nvSpPr>
        <p:spPr/>
        <p:txBody>
          <a:bodyPr/>
          <a:lstStyle/>
          <a:p>
            <a:fld id="{871B2431-D351-4C6E-A3CF-9DFAC0E3E050}" type="slidenum">
              <a:rPr lang="cs-CZ" smtClean="0"/>
              <a:t>37</a:t>
            </a:fld>
            <a:endParaRPr lang="cs-CZ"/>
          </a:p>
        </p:txBody>
      </p:sp>
    </p:spTree>
    <p:extLst>
      <p:ext uri="{BB962C8B-B14F-4D97-AF65-F5344CB8AC3E}">
        <p14:creationId xmlns:p14="http://schemas.microsoft.com/office/powerpoint/2010/main" val="32344132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38</a:t>
            </a:fld>
            <a:endParaRPr lang="cs-CZ"/>
          </a:p>
        </p:txBody>
      </p:sp>
    </p:spTree>
    <p:extLst>
      <p:ext uri="{BB962C8B-B14F-4D97-AF65-F5344CB8AC3E}">
        <p14:creationId xmlns:p14="http://schemas.microsoft.com/office/powerpoint/2010/main" val="17041284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Scikit learns focus is on predictive performance (on unseen data), not inference.</a:t>
            </a:r>
          </a:p>
          <a:p>
            <a:endParaRPr lang="en-GB" dirty="0"/>
          </a:p>
          <a:p>
            <a:r>
              <a:rPr lang="en-GB" dirty="0"/>
              <a:t>It is true that a mathematical models can help weigh the explanatory power but only if you conduct on F-test on the coefficient value </a:t>
            </a:r>
          </a:p>
          <a:p>
            <a:r>
              <a:rPr lang="en-GB" dirty="0"/>
              <a:t>Since sci-kit learn is apparently not a stats package and not meant for inference https://stackoverflow.com/questions/26319259/how-to-get-a-regression-summary-in-scikit-learn-like-r-does lets not get into the weeds with this.</a:t>
            </a:r>
          </a:p>
        </p:txBody>
      </p:sp>
      <p:sp>
        <p:nvSpPr>
          <p:cNvPr id="4" name="Slide Number Placeholder 3"/>
          <p:cNvSpPr>
            <a:spLocks noGrp="1"/>
          </p:cNvSpPr>
          <p:nvPr>
            <p:ph type="sldNum" sz="quarter" idx="5"/>
          </p:nvPr>
        </p:nvSpPr>
        <p:spPr/>
        <p:txBody>
          <a:bodyPr/>
          <a:lstStyle/>
          <a:p>
            <a:fld id="{871B2431-D351-4C6E-A3CF-9DFAC0E3E050}" type="slidenum">
              <a:rPr lang="cs-CZ" smtClean="0"/>
              <a:t>39</a:t>
            </a:fld>
            <a:endParaRPr lang="cs-CZ"/>
          </a:p>
        </p:txBody>
      </p:sp>
    </p:spTree>
    <p:extLst>
      <p:ext uri="{BB962C8B-B14F-4D97-AF65-F5344CB8AC3E}">
        <p14:creationId xmlns:p14="http://schemas.microsoft.com/office/powerpoint/2010/main" val="2711879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96EE1-F0B4-733E-96F8-B8BF9AEBFC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9C1ED6-18B5-C8D5-ADEC-502379F2E218}"/>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B8D1A41D-2447-CA61-AFA8-6ECF6C31605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65B730C-52EC-F09D-961B-079B0E5AFD14}"/>
              </a:ext>
            </a:extLst>
          </p:cNvPr>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1570745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Scikit learns focus is on predictive performance (on unseen data), not inference.</a:t>
            </a:r>
          </a:p>
          <a:p>
            <a:endParaRPr lang="en-GB" dirty="0"/>
          </a:p>
          <a:p>
            <a:r>
              <a:rPr lang="en-GB" dirty="0"/>
              <a:t>It is true that a mathematical models can help weigh the explanatory power but only if you conduct on F-test on the coefficient value </a:t>
            </a:r>
          </a:p>
          <a:p>
            <a:r>
              <a:rPr lang="en-GB" dirty="0"/>
              <a:t>Since sci-kit learn is apparently not a stats package and not meant for inference https://stackoverflow.com/questions/26319259/how-to-get-a-regression-summary-in-scikit-learn-like-r-does lets not get into the weeds with this.</a:t>
            </a:r>
          </a:p>
        </p:txBody>
      </p:sp>
      <p:sp>
        <p:nvSpPr>
          <p:cNvPr id="4" name="Slide Number Placeholder 3"/>
          <p:cNvSpPr>
            <a:spLocks noGrp="1"/>
          </p:cNvSpPr>
          <p:nvPr>
            <p:ph type="sldNum" sz="quarter" idx="5"/>
          </p:nvPr>
        </p:nvSpPr>
        <p:spPr/>
        <p:txBody>
          <a:bodyPr/>
          <a:lstStyle/>
          <a:p>
            <a:fld id="{871B2431-D351-4C6E-A3CF-9DFAC0E3E050}" type="slidenum">
              <a:rPr lang="cs-CZ" smtClean="0"/>
              <a:t>40</a:t>
            </a:fld>
            <a:endParaRPr lang="cs-CZ"/>
          </a:p>
        </p:txBody>
      </p:sp>
    </p:spTree>
    <p:extLst>
      <p:ext uri="{BB962C8B-B14F-4D97-AF65-F5344CB8AC3E}">
        <p14:creationId xmlns:p14="http://schemas.microsoft.com/office/powerpoint/2010/main" val="31723765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41</a:t>
            </a:fld>
            <a:endParaRPr lang="cs-CZ"/>
          </a:p>
        </p:txBody>
      </p:sp>
    </p:spTree>
    <p:extLst>
      <p:ext uri="{BB962C8B-B14F-4D97-AF65-F5344CB8AC3E}">
        <p14:creationId xmlns:p14="http://schemas.microsoft.com/office/powerpoint/2010/main" val="21665678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42</a:t>
            </a:fld>
            <a:endParaRPr lang="cs-CZ"/>
          </a:p>
        </p:txBody>
      </p:sp>
    </p:spTree>
    <p:extLst>
      <p:ext uri="{BB962C8B-B14F-4D97-AF65-F5344CB8AC3E}">
        <p14:creationId xmlns:p14="http://schemas.microsoft.com/office/powerpoint/2010/main" val="3409083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43</a:t>
            </a:fld>
            <a:endParaRPr lang="cs-CZ"/>
          </a:p>
        </p:txBody>
      </p:sp>
    </p:spTree>
    <p:extLst>
      <p:ext uri="{BB962C8B-B14F-4D97-AF65-F5344CB8AC3E}">
        <p14:creationId xmlns:p14="http://schemas.microsoft.com/office/powerpoint/2010/main" val="15488481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44</a:t>
            </a:fld>
            <a:endParaRPr lang="cs-CZ"/>
          </a:p>
        </p:txBody>
      </p:sp>
    </p:spTree>
    <p:extLst>
      <p:ext uri="{BB962C8B-B14F-4D97-AF65-F5344CB8AC3E}">
        <p14:creationId xmlns:p14="http://schemas.microsoft.com/office/powerpoint/2010/main" val="14262137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When we do CV we make as many models as there are folds. We may then combine them into an ensemble method.</a:t>
            </a:r>
          </a:p>
        </p:txBody>
      </p:sp>
      <p:sp>
        <p:nvSpPr>
          <p:cNvPr id="4" name="Slide Number Placeholder 3"/>
          <p:cNvSpPr>
            <a:spLocks noGrp="1"/>
          </p:cNvSpPr>
          <p:nvPr>
            <p:ph type="sldNum" sz="quarter" idx="5"/>
          </p:nvPr>
        </p:nvSpPr>
        <p:spPr/>
        <p:txBody>
          <a:bodyPr/>
          <a:lstStyle/>
          <a:p>
            <a:fld id="{871B2431-D351-4C6E-A3CF-9DFAC0E3E050}" type="slidenum">
              <a:rPr lang="cs-CZ" smtClean="0"/>
              <a:t>45</a:t>
            </a:fld>
            <a:endParaRPr lang="cs-CZ"/>
          </a:p>
        </p:txBody>
      </p:sp>
    </p:spTree>
    <p:extLst>
      <p:ext uri="{BB962C8B-B14F-4D97-AF65-F5344CB8AC3E}">
        <p14:creationId xmlns:p14="http://schemas.microsoft.com/office/powerpoint/2010/main" val="36332295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46</a:t>
            </a:fld>
            <a:endParaRPr lang="cs-CZ"/>
          </a:p>
        </p:txBody>
      </p:sp>
    </p:spTree>
    <p:extLst>
      <p:ext uri="{BB962C8B-B14F-4D97-AF65-F5344CB8AC3E}">
        <p14:creationId xmlns:p14="http://schemas.microsoft.com/office/powerpoint/2010/main" val="32177643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19AF6-E08F-AF8B-7A8D-291EEB5AB8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F5A358-CB44-BF15-039B-5027715577D5}"/>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76414AA-4F62-06E0-C073-D7B5A1EC917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9A62A19-4175-5A81-830C-750DB10D1E8F}"/>
              </a:ext>
            </a:extLst>
          </p:cNvPr>
          <p:cNvSpPr>
            <a:spLocks noGrp="1"/>
          </p:cNvSpPr>
          <p:nvPr>
            <p:ph type="sldNum" sz="quarter" idx="5"/>
          </p:nvPr>
        </p:nvSpPr>
        <p:spPr/>
        <p:txBody>
          <a:bodyPr/>
          <a:lstStyle/>
          <a:p>
            <a:fld id="{871B2431-D351-4C6E-A3CF-9DFAC0E3E050}" type="slidenum">
              <a:rPr lang="cs-CZ" smtClean="0"/>
              <a:t>47</a:t>
            </a:fld>
            <a:endParaRPr lang="cs-CZ"/>
          </a:p>
        </p:txBody>
      </p:sp>
    </p:spTree>
    <p:extLst>
      <p:ext uri="{BB962C8B-B14F-4D97-AF65-F5344CB8AC3E}">
        <p14:creationId xmlns:p14="http://schemas.microsoft.com/office/powerpoint/2010/main" val="36535364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48</a:t>
            </a:fld>
            <a:endParaRPr lang="cs-CZ"/>
          </a:p>
        </p:txBody>
      </p:sp>
    </p:spTree>
    <p:extLst>
      <p:ext uri="{BB962C8B-B14F-4D97-AF65-F5344CB8AC3E}">
        <p14:creationId xmlns:p14="http://schemas.microsoft.com/office/powerpoint/2010/main" val="3730872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49</a:t>
            </a:fld>
            <a:endParaRPr lang="cs-CZ"/>
          </a:p>
        </p:txBody>
      </p:sp>
    </p:spTree>
    <p:extLst>
      <p:ext uri="{BB962C8B-B14F-4D97-AF65-F5344CB8AC3E}">
        <p14:creationId xmlns:p14="http://schemas.microsoft.com/office/powerpoint/2010/main" val="546799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815C2-2E70-2519-3C1D-428284CBA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D970E7-4A8B-838A-E55D-41456FBC49F3}"/>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443D91F0-025A-E13E-05B6-28A6A68DBE4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74554A8-222E-6DBB-E6DE-43041D991CC2}"/>
              </a:ext>
            </a:extLst>
          </p:cNvPr>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12312710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50</a:t>
            </a:fld>
            <a:endParaRPr lang="cs-CZ"/>
          </a:p>
        </p:txBody>
      </p:sp>
    </p:spTree>
    <p:extLst>
      <p:ext uri="{BB962C8B-B14F-4D97-AF65-F5344CB8AC3E}">
        <p14:creationId xmlns:p14="http://schemas.microsoft.com/office/powerpoint/2010/main" val="31424475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51</a:t>
            </a:fld>
            <a:endParaRPr lang="cs-CZ"/>
          </a:p>
        </p:txBody>
      </p:sp>
    </p:spTree>
    <p:extLst>
      <p:ext uri="{BB962C8B-B14F-4D97-AF65-F5344CB8AC3E}">
        <p14:creationId xmlns:p14="http://schemas.microsoft.com/office/powerpoint/2010/main" val="25767195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52</a:t>
            </a:fld>
            <a:endParaRPr lang="cs-CZ"/>
          </a:p>
        </p:txBody>
      </p:sp>
    </p:spTree>
    <p:extLst>
      <p:ext uri="{BB962C8B-B14F-4D97-AF65-F5344CB8AC3E}">
        <p14:creationId xmlns:p14="http://schemas.microsoft.com/office/powerpoint/2010/main" val="12459647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This does not affect model performance. We just get an interpretable intercept.</a:t>
            </a:r>
          </a:p>
        </p:txBody>
      </p:sp>
      <p:sp>
        <p:nvSpPr>
          <p:cNvPr id="4" name="Slide Number Placeholder 3"/>
          <p:cNvSpPr>
            <a:spLocks noGrp="1"/>
          </p:cNvSpPr>
          <p:nvPr>
            <p:ph type="sldNum" sz="quarter" idx="5"/>
          </p:nvPr>
        </p:nvSpPr>
        <p:spPr/>
        <p:txBody>
          <a:bodyPr/>
          <a:lstStyle/>
          <a:p>
            <a:fld id="{871B2431-D351-4C6E-A3CF-9DFAC0E3E050}" type="slidenum">
              <a:rPr lang="cs-CZ" smtClean="0"/>
              <a:t>53</a:t>
            </a:fld>
            <a:endParaRPr lang="cs-CZ"/>
          </a:p>
        </p:txBody>
      </p:sp>
    </p:spTree>
    <p:extLst>
      <p:ext uri="{BB962C8B-B14F-4D97-AF65-F5344CB8AC3E}">
        <p14:creationId xmlns:p14="http://schemas.microsoft.com/office/powerpoint/2010/main" val="7737152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54</a:t>
            </a:fld>
            <a:endParaRPr lang="cs-CZ"/>
          </a:p>
        </p:txBody>
      </p:sp>
    </p:spTree>
    <p:extLst>
      <p:ext uri="{BB962C8B-B14F-4D97-AF65-F5344CB8AC3E}">
        <p14:creationId xmlns:p14="http://schemas.microsoft.com/office/powerpoint/2010/main" val="40454533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The generalization is generalized linear models where you can have a non-linear link function (but you don’t have to, linear regression is also a </a:t>
            </a:r>
            <a:r>
              <a:rPr lang="en-US" dirty="0" err="1"/>
              <a:t>glm</a:t>
            </a:r>
            <a:r>
              <a:rPr lang="en-US" dirty="0"/>
              <a:t>) and non normally distributed residuals</a:t>
            </a:r>
          </a:p>
          <a:p>
            <a:endParaRPr lang="en-US" sz="1200" dirty="0">
              <a:solidFill>
                <a:srgbClr val="000000"/>
              </a:solidFill>
              <a:latin typeface="Now"/>
            </a:endParaRPr>
          </a:p>
          <a:p>
            <a:r>
              <a:rPr lang="en-US" sz="1200" dirty="0" err="1">
                <a:solidFill>
                  <a:srgbClr val="000000"/>
                </a:solidFill>
                <a:latin typeface="Now"/>
              </a:rPr>
              <a:t>Glms</a:t>
            </a:r>
            <a:r>
              <a:rPr lang="en-US" sz="1200" dirty="0">
                <a:solidFill>
                  <a:srgbClr val="000000"/>
                </a:solidFill>
                <a:latin typeface="Now"/>
              </a:rPr>
              <a:t> are more flexible, they relax some of the assumptions that must be true for linear regression</a:t>
            </a:r>
          </a:p>
          <a:p>
            <a:endParaRPr lang="en-US" sz="1200" dirty="0">
              <a:solidFill>
                <a:srgbClr val="000000"/>
              </a:solidFill>
              <a:latin typeface="Now"/>
            </a:endParaRPr>
          </a:p>
          <a:p>
            <a:r>
              <a:rPr lang="en-US" sz="1200" dirty="0">
                <a:solidFill>
                  <a:srgbClr val="000000"/>
                </a:solidFill>
                <a:latin typeface="Now"/>
              </a:rPr>
              <a:t>Log regression is also a </a:t>
            </a:r>
            <a:r>
              <a:rPr lang="en-US" sz="1200" dirty="0" err="1">
                <a:solidFill>
                  <a:srgbClr val="000000"/>
                </a:solidFill>
                <a:latin typeface="Now"/>
              </a:rPr>
              <a:t>glm</a:t>
            </a:r>
            <a:r>
              <a:rPr lang="en-US" sz="1200" dirty="0">
                <a:solidFill>
                  <a:srgbClr val="000000"/>
                </a:solidFill>
                <a:latin typeface="Now"/>
              </a:rPr>
              <a:t>.  </a:t>
            </a:r>
          </a:p>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55</a:t>
            </a:fld>
            <a:endParaRPr lang="cs-CZ"/>
          </a:p>
        </p:txBody>
      </p:sp>
    </p:spTree>
    <p:extLst>
      <p:ext uri="{BB962C8B-B14F-4D97-AF65-F5344CB8AC3E}">
        <p14:creationId xmlns:p14="http://schemas.microsoft.com/office/powerpoint/2010/main" val="11042995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56</a:t>
            </a:fld>
            <a:endParaRPr lang="cs-CZ"/>
          </a:p>
        </p:txBody>
      </p:sp>
    </p:spTree>
    <p:extLst>
      <p:ext uri="{BB962C8B-B14F-4D97-AF65-F5344CB8AC3E}">
        <p14:creationId xmlns:p14="http://schemas.microsoft.com/office/powerpoint/2010/main" val="23915941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endParaRPr lang="en-US" sz="1200" dirty="0">
              <a:solidFill>
                <a:srgbClr val="404040"/>
              </a:solidFill>
              <a:latin typeface="Now"/>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57</a:t>
            </a:fld>
            <a:endParaRPr lang="cs-CZ"/>
          </a:p>
        </p:txBody>
      </p:sp>
    </p:spTree>
    <p:extLst>
      <p:ext uri="{BB962C8B-B14F-4D97-AF65-F5344CB8AC3E}">
        <p14:creationId xmlns:p14="http://schemas.microsoft.com/office/powerpoint/2010/main" val="38429205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Just like a linear regression model, the tree model also has trainable parameters</a:t>
            </a:r>
          </a:p>
        </p:txBody>
      </p:sp>
      <p:sp>
        <p:nvSpPr>
          <p:cNvPr id="4" name="Slide Number Placeholder 3"/>
          <p:cNvSpPr>
            <a:spLocks noGrp="1"/>
          </p:cNvSpPr>
          <p:nvPr>
            <p:ph type="sldNum" sz="quarter" idx="5"/>
          </p:nvPr>
        </p:nvSpPr>
        <p:spPr/>
        <p:txBody>
          <a:bodyPr/>
          <a:lstStyle/>
          <a:p>
            <a:fld id="{871B2431-D351-4C6E-A3CF-9DFAC0E3E050}" type="slidenum">
              <a:rPr lang="cs-CZ" smtClean="0"/>
              <a:t>58</a:t>
            </a:fld>
            <a:endParaRPr lang="cs-CZ"/>
          </a:p>
        </p:txBody>
      </p:sp>
    </p:spTree>
    <p:extLst>
      <p:ext uri="{BB962C8B-B14F-4D97-AF65-F5344CB8AC3E}">
        <p14:creationId xmlns:p14="http://schemas.microsoft.com/office/powerpoint/2010/main" val="42346447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D58C1-5D36-BA26-2BAF-2393A51131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BD042F-19EB-606A-16EE-1F26CEB99D0B}"/>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C6C06A24-3115-350A-685F-46FE5752E37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164F5D6-E893-40D9-9237-18F80647994A}"/>
              </a:ext>
            </a:extLst>
          </p:cNvPr>
          <p:cNvSpPr>
            <a:spLocks noGrp="1"/>
          </p:cNvSpPr>
          <p:nvPr>
            <p:ph type="sldNum" sz="quarter" idx="5"/>
          </p:nvPr>
        </p:nvSpPr>
        <p:spPr/>
        <p:txBody>
          <a:bodyPr/>
          <a:lstStyle/>
          <a:p>
            <a:fld id="{871B2431-D351-4C6E-A3CF-9DFAC0E3E050}" type="slidenum">
              <a:rPr lang="cs-CZ" smtClean="0"/>
              <a:t>59</a:t>
            </a:fld>
            <a:endParaRPr lang="cs-CZ"/>
          </a:p>
        </p:txBody>
      </p:sp>
    </p:spTree>
    <p:extLst>
      <p:ext uri="{BB962C8B-B14F-4D97-AF65-F5344CB8AC3E}">
        <p14:creationId xmlns:p14="http://schemas.microsoft.com/office/powerpoint/2010/main" val="3523512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4582743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type of model has their own criteria by which we evaluate </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60</a:t>
            </a:fld>
            <a:endParaRPr lang="cs-CZ"/>
          </a:p>
        </p:txBody>
      </p:sp>
    </p:spTree>
    <p:extLst>
      <p:ext uri="{BB962C8B-B14F-4D97-AF65-F5344CB8AC3E}">
        <p14:creationId xmlns:p14="http://schemas.microsoft.com/office/powerpoint/2010/main" val="18907477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sz="1000" dirty="0"/>
              <a:t>This is true for classifiers that actually produce a score, like logistic regression and support vector machines. The simplest classifies would be a check on a single feature that has two different distributions in the two classes and we slide a decision boundary along it. </a:t>
            </a:r>
          </a:p>
          <a:p>
            <a:endParaRPr lang="en-GB" sz="1000" dirty="0"/>
          </a:p>
          <a:p>
            <a:endParaRPr lang="en-GB" sz="1000" dirty="0"/>
          </a:p>
          <a:p>
            <a:endParaRPr lang="en-GB" sz="1000" dirty="0"/>
          </a:p>
          <a:p>
            <a:r>
              <a:rPr lang="en-GB" sz="1000" dirty="0"/>
              <a:t>Precision == the ratio of true positive predictions to the total number of positive predictions made by the model.</a:t>
            </a:r>
          </a:p>
          <a:p>
            <a:endParaRPr lang="en-GB"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t>Specificity == the ratio of true negative predictions to </a:t>
            </a:r>
            <a:r>
              <a:rPr lang="en-GB" sz="1200" dirty="0"/>
              <a:t>the total number of actual negative cases in the data.</a:t>
            </a:r>
            <a:endParaRPr lang="en-GB" sz="1000" dirty="0"/>
          </a:p>
          <a:p>
            <a:endParaRPr lang="en-GB" sz="1000" dirty="0"/>
          </a:p>
          <a:p>
            <a:r>
              <a:rPr lang="en-US" sz="1000" dirty="0"/>
              <a:t>Recall (sensitivity)== </a:t>
            </a:r>
            <a:r>
              <a:rPr lang="en-GB" sz="1200" dirty="0"/>
              <a:t>the ratio of true positive predictions to the total number of actual positive cases in the data.</a:t>
            </a:r>
          </a:p>
          <a:p>
            <a:endParaRPr lang="en-GB" sz="1200" dirty="0"/>
          </a:p>
          <a:p>
            <a:r>
              <a:rPr lang="en-GB" dirty="0"/>
              <a:t>Accuracy == the ratio of correctly predicted cases (both true positives and true negatives) to the total number of cases.</a:t>
            </a:r>
            <a:endParaRPr lang="en-GB" sz="1200" dirty="0"/>
          </a:p>
          <a:p>
            <a:pPr>
              <a:buFont typeface="Arial" panose="020B0604020202020204" pitchFamily="34" charset="0"/>
              <a:buChar char="•"/>
            </a:pPr>
            <a:r>
              <a:rPr lang="en-GB" sz="1200" dirty="0"/>
              <a:t>There is often a trade-off between precision and recall. Increasing one metric may lead to a decrease in the other. It depends on the specific threshold set for the model to classify predictions as positive or negative.</a:t>
            </a:r>
          </a:p>
          <a:p>
            <a:endParaRPr lang="en-GB" sz="1200" b="1" dirty="0"/>
          </a:p>
          <a:p>
            <a:r>
              <a:rPr lang="en-GB" sz="1200" b="1" dirty="0"/>
              <a:t>In the Context of Disease Diagnosis:</a:t>
            </a:r>
            <a:endParaRPr lang="en-GB" sz="1200" dirty="0"/>
          </a:p>
          <a:p>
            <a:pPr>
              <a:buFont typeface="Arial" panose="020B0604020202020204" pitchFamily="34" charset="0"/>
              <a:buChar char="•"/>
            </a:pPr>
            <a:r>
              <a:rPr lang="en-GB" sz="1200" dirty="0"/>
              <a:t>High precision is important when the consequences of a false positive prediction are significant, as it minimizes the chances of unnecessary treatments or interventions.</a:t>
            </a:r>
          </a:p>
          <a:p>
            <a:pPr>
              <a:buFont typeface="Arial" panose="020B0604020202020204" pitchFamily="34" charset="0"/>
              <a:buChar char="•"/>
            </a:pPr>
            <a:endParaRPr lang="en-GB" sz="1200" dirty="0"/>
          </a:p>
          <a:p>
            <a:pPr>
              <a:buFont typeface="Arial" panose="020B0604020202020204" pitchFamily="34" charset="0"/>
              <a:buChar char="•"/>
            </a:pPr>
            <a:r>
              <a:rPr lang="en-GB" sz="1200" dirty="0"/>
              <a:t>High recall is crucial when the consequences of a false negative prediction are severe, as it minimizes the chances of missing actual cases of the disease.</a:t>
            </a:r>
          </a:p>
          <a:p>
            <a:pPr>
              <a:buFont typeface="Arial" panose="020B0604020202020204" pitchFamily="34" charset="0"/>
              <a:buChar char="•"/>
            </a:pPr>
            <a:endParaRPr lang="en-GB"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1" dirty="0"/>
              <a:t>F1 Score:</a:t>
            </a:r>
            <a:r>
              <a:rPr lang="en-GB" dirty="0"/>
              <a:t> To balance precision and recall, the F1 score, which is the harmonic mean of precision and recall, is often used. F1=2×Precision×RecallPrecision + Recall</a:t>
            </a:r>
            <a:r>
              <a:rPr lang="en-GB" dirty="0">
                <a:effectLst/>
              </a:rPr>
              <a:t>F</a:t>
            </a:r>
            <a:r>
              <a:rPr lang="en-GB" dirty="0"/>
              <a:t>1=</a:t>
            </a:r>
            <a:r>
              <a:rPr lang="en-GB" dirty="0">
                <a:effectLst/>
              </a:rPr>
              <a:t>Precision + Recall2×Precision×Recall</a:t>
            </a:r>
            <a:r>
              <a:rPr lang="en-GB" dirty="0"/>
              <a:t>​</a:t>
            </a:r>
          </a:p>
          <a:p>
            <a:pPr>
              <a:buFont typeface="Arial" panose="020B0604020202020204" pitchFamily="34" charset="0"/>
              <a:buChar char="•"/>
            </a:pPr>
            <a:endParaRPr lang="en-GB" sz="1200" dirty="0"/>
          </a:p>
          <a:p>
            <a:endParaRPr lang="en-US" sz="1000" dirty="0"/>
          </a:p>
        </p:txBody>
      </p:sp>
      <p:sp>
        <p:nvSpPr>
          <p:cNvPr id="4" name="Slide Number Placeholder 3"/>
          <p:cNvSpPr>
            <a:spLocks noGrp="1"/>
          </p:cNvSpPr>
          <p:nvPr>
            <p:ph type="sldNum" sz="quarter" idx="5"/>
          </p:nvPr>
        </p:nvSpPr>
        <p:spPr/>
        <p:txBody>
          <a:bodyPr/>
          <a:lstStyle/>
          <a:p>
            <a:fld id="{871B2431-D351-4C6E-A3CF-9DFAC0E3E050}" type="slidenum">
              <a:rPr lang="cs-CZ" smtClean="0"/>
              <a:t>61</a:t>
            </a:fld>
            <a:endParaRPr lang="cs-CZ"/>
          </a:p>
        </p:txBody>
      </p:sp>
    </p:spTree>
    <p:extLst>
      <p:ext uri="{BB962C8B-B14F-4D97-AF65-F5344CB8AC3E}">
        <p14:creationId xmlns:p14="http://schemas.microsoft.com/office/powerpoint/2010/main" val="4807240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True positive = </a:t>
            </a:r>
            <a:r>
              <a:rPr lang="en-US" sz="1200" dirty="0"/>
              <a:t>sensitivity</a:t>
            </a:r>
          </a:p>
          <a:p>
            <a:r>
              <a:rPr lang="en-US" sz="1200" dirty="0"/>
              <a:t>False positive – 1-specificity(true negative)</a:t>
            </a:r>
            <a:endParaRPr lang="en-US" dirty="0"/>
          </a:p>
          <a:p>
            <a:endParaRPr lang="en-US" dirty="0"/>
          </a:p>
          <a:p>
            <a:endParaRPr lang="en-US" dirty="0"/>
          </a:p>
          <a:p>
            <a:r>
              <a:rPr lang="en-US" dirty="0"/>
              <a:t>In terms of classifiers we always have the trade-off between true-positive and false-positive rates:</a:t>
            </a:r>
          </a:p>
          <a:p>
            <a:pPr marL="171450" indent="-171450">
              <a:buFontTx/>
              <a:buChar char="-"/>
            </a:pPr>
            <a:r>
              <a:rPr lang="en-US" dirty="0"/>
              <a:t>If we want few false positives (people predicted to have cancer though they are healthy), we will also have more false negatives (cancer people predicted to be healthy)</a:t>
            </a:r>
          </a:p>
          <a:p>
            <a:pPr marL="171450" indent="-171450">
              <a:buFontTx/>
              <a:buChar char="-"/>
            </a:pPr>
            <a:r>
              <a:rPr lang="en-US" dirty="0"/>
              <a:t>If we want to miss as few cases as possible, we will have a high amount of false-positives. </a:t>
            </a:r>
          </a:p>
        </p:txBody>
      </p:sp>
      <p:sp>
        <p:nvSpPr>
          <p:cNvPr id="4" name="Slide Number Placeholder 3"/>
          <p:cNvSpPr>
            <a:spLocks noGrp="1"/>
          </p:cNvSpPr>
          <p:nvPr>
            <p:ph type="sldNum" sz="quarter" idx="5"/>
          </p:nvPr>
        </p:nvSpPr>
        <p:spPr/>
        <p:txBody>
          <a:bodyPr/>
          <a:lstStyle/>
          <a:p>
            <a:fld id="{871B2431-D351-4C6E-A3CF-9DFAC0E3E050}" type="slidenum">
              <a:rPr lang="cs-CZ" smtClean="0"/>
              <a:t>62</a:t>
            </a:fld>
            <a:endParaRPr lang="cs-CZ"/>
          </a:p>
        </p:txBody>
      </p:sp>
    </p:spTree>
    <p:extLst>
      <p:ext uri="{BB962C8B-B14F-4D97-AF65-F5344CB8AC3E}">
        <p14:creationId xmlns:p14="http://schemas.microsoft.com/office/powerpoint/2010/main" val="1913931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nSpc>
                <a:spcPts val="4480"/>
              </a:lnSpc>
            </a:pPr>
            <a:r>
              <a:rPr lang="en-US" sz="1200" dirty="0">
                <a:solidFill>
                  <a:srgbClr val="404040"/>
                </a:solidFill>
                <a:latin typeface="Now"/>
              </a:rPr>
              <a:t>Just like a linear regression model, the tree model also has trainable parameters</a:t>
            </a:r>
          </a:p>
        </p:txBody>
      </p:sp>
      <p:sp>
        <p:nvSpPr>
          <p:cNvPr id="4" name="Slide Number Placeholder 3"/>
          <p:cNvSpPr>
            <a:spLocks noGrp="1"/>
          </p:cNvSpPr>
          <p:nvPr>
            <p:ph type="sldNum" sz="quarter" idx="5"/>
          </p:nvPr>
        </p:nvSpPr>
        <p:spPr/>
        <p:txBody>
          <a:bodyPr/>
          <a:lstStyle/>
          <a:p>
            <a:fld id="{871B2431-D351-4C6E-A3CF-9DFAC0E3E050}" type="slidenum">
              <a:rPr lang="cs-CZ" smtClean="0"/>
              <a:t>63</a:t>
            </a:fld>
            <a:endParaRPr lang="cs-CZ"/>
          </a:p>
        </p:txBody>
      </p:sp>
    </p:spTree>
    <p:extLst>
      <p:ext uri="{BB962C8B-B14F-4D97-AF65-F5344CB8AC3E}">
        <p14:creationId xmlns:p14="http://schemas.microsoft.com/office/powerpoint/2010/main" val="39292698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64</a:t>
            </a:fld>
            <a:endParaRPr lang="cs-CZ"/>
          </a:p>
        </p:txBody>
      </p:sp>
    </p:spTree>
    <p:extLst>
      <p:ext uri="{BB962C8B-B14F-4D97-AF65-F5344CB8AC3E}">
        <p14:creationId xmlns:p14="http://schemas.microsoft.com/office/powerpoint/2010/main" val="3239124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65</a:t>
            </a:fld>
            <a:endParaRPr lang="cs-CZ"/>
          </a:p>
        </p:txBody>
      </p:sp>
    </p:spTree>
    <p:extLst>
      <p:ext uri="{BB962C8B-B14F-4D97-AF65-F5344CB8AC3E}">
        <p14:creationId xmlns:p14="http://schemas.microsoft.com/office/powerpoint/2010/main" val="39950372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66</a:t>
            </a:fld>
            <a:endParaRPr lang="cs-CZ"/>
          </a:p>
        </p:txBody>
      </p:sp>
    </p:spTree>
    <p:extLst>
      <p:ext uri="{BB962C8B-B14F-4D97-AF65-F5344CB8AC3E}">
        <p14:creationId xmlns:p14="http://schemas.microsoft.com/office/powerpoint/2010/main" val="23385361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67</a:t>
            </a:fld>
            <a:endParaRPr lang="cs-CZ"/>
          </a:p>
        </p:txBody>
      </p:sp>
    </p:spTree>
    <p:extLst>
      <p:ext uri="{BB962C8B-B14F-4D97-AF65-F5344CB8AC3E}">
        <p14:creationId xmlns:p14="http://schemas.microsoft.com/office/powerpoint/2010/main" val="12678532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D09B1-2A82-E881-74C8-0B3AA40D04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E0D7BD-22D0-B012-F87D-9F2399220DE0}"/>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F249D1EF-A4FA-3F1D-7B81-B8F266853B5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8ACB049-5E79-88C6-05AC-6596A394130F}"/>
              </a:ext>
            </a:extLst>
          </p:cNvPr>
          <p:cNvSpPr>
            <a:spLocks noGrp="1"/>
          </p:cNvSpPr>
          <p:nvPr>
            <p:ph type="sldNum" sz="quarter" idx="5"/>
          </p:nvPr>
        </p:nvSpPr>
        <p:spPr/>
        <p:txBody>
          <a:bodyPr/>
          <a:lstStyle/>
          <a:p>
            <a:fld id="{871B2431-D351-4C6E-A3CF-9DFAC0E3E050}" type="slidenum">
              <a:rPr lang="cs-CZ" smtClean="0"/>
              <a:t>68</a:t>
            </a:fld>
            <a:endParaRPr lang="cs-CZ"/>
          </a:p>
        </p:txBody>
      </p:sp>
    </p:spTree>
    <p:extLst>
      <p:ext uri="{BB962C8B-B14F-4D97-AF65-F5344CB8AC3E}">
        <p14:creationId xmlns:p14="http://schemas.microsoft.com/office/powerpoint/2010/main" val="39170308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B367A-DC08-C25E-C6C5-BA21C19EFC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BA8610-2085-EB2C-05E9-B39C3803008D}"/>
              </a:ext>
            </a:extLst>
          </p:cNvPr>
          <p:cNvSpPr>
            <a:spLocks noGrp="1" noRot="1" noChangeAspect="1"/>
          </p:cNvSpPr>
          <p:nvPr>
            <p:ph type="sldImg"/>
          </p:nvPr>
        </p:nvSpPr>
        <p:spPr>
          <a:xfrm>
            <a:off x="2290763" y="512763"/>
            <a:ext cx="4562475" cy="2566987"/>
          </a:xfrm>
        </p:spPr>
      </p:sp>
      <p:sp>
        <p:nvSpPr>
          <p:cNvPr id="3" name="Notes Placeholder 2">
            <a:extLst>
              <a:ext uri="{FF2B5EF4-FFF2-40B4-BE49-F238E27FC236}">
                <a16:creationId xmlns:a16="http://schemas.microsoft.com/office/drawing/2014/main" id="{9415BC28-6B34-5BFB-8A75-080F578D369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53FEFC2-B011-484E-8717-48C23F8F56A5}"/>
              </a:ext>
            </a:extLst>
          </p:cNvPr>
          <p:cNvSpPr>
            <a:spLocks noGrp="1"/>
          </p:cNvSpPr>
          <p:nvPr>
            <p:ph type="sldNum" sz="quarter" idx="5"/>
          </p:nvPr>
        </p:nvSpPr>
        <p:spPr/>
        <p:txBody>
          <a:bodyPr/>
          <a:lstStyle/>
          <a:p>
            <a:fld id="{871B2431-D351-4C6E-A3CF-9DFAC0E3E050}" type="slidenum">
              <a:rPr lang="cs-CZ" smtClean="0"/>
              <a:t>69</a:t>
            </a:fld>
            <a:endParaRPr lang="cs-CZ"/>
          </a:p>
        </p:txBody>
      </p:sp>
    </p:spTree>
    <p:extLst>
      <p:ext uri="{BB962C8B-B14F-4D97-AF65-F5344CB8AC3E}">
        <p14:creationId xmlns:p14="http://schemas.microsoft.com/office/powerpoint/2010/main" val="3126743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650391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3271784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795000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353B-A018-9CE0-044C-642DD431E887}"/>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p>
        </p:txBody>
      </p:sp>
      <p:sp>
        <p:nvSpPr>
          <p:cNvPr id="3" name="Subtitle 2">
            <a:extLst>
              <a:ext uri="{FF2B5EF4-FFF2-40B4-BE49-F238E27FC236}">
                <a16:creationId xmlns:a16="http://schemas.microsoft.com/office/drawing/2014/main" id="{90FA1109-9846-C620-3416-073AA5DA72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
        <p:nvSpPr>
          <p:cNvPr id="4" name="Date Placeholder 3">
            <a:extLst>
              <a:ext uri="{FF2B5EF4-FFF2-40B4-BE49-F238E27FC236}">
                <a16:creationId xmlns:a16="http://schemas.microsoft.com/office/drawing/2014/main" id="{D8FFC4D2-94BC-8159-E890-864BF3E0A1D9}"/>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807DEFE6-DF77-27B6-DEA1-1A451F157BE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7D7BF31-AD9A-2B88-82E5-5F63B04F9252}"/>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16344735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94F8-AFC4-794E-2F24-4F572D073AB6}"/>
              </a:ext>
            </a:extLst>
          </p:cNvPr>
          <p:cNvSpPr>
            <a:spLocks noGrp="1"/>
          </p:cNvSpPr>
          <p:nvPr>
            <p:ph type="title"/>
          </p:nvPr>
        </p:nvSpPr>
        <p:spPr/>
        <p:txBody>
          <a:bodyPr/>
          <a:lstStyle/>
          <a:p>
            <a:r>
              <a:rPr lang="en-GB"/>
              <a:t>Click to edit Master title style</a:t>
            </a:r>
            <a:endParaRPr lang="en-GB" dirty="0"/>
          </a:p>
        </p:txBody>
      </p:sp>
      <p:sp>
        <p:nvSpPr>
          <p:cNvPr id="3" name="Vertical Text Placeholder 2">
            <a:extLst>
              <a:ext uri="{FF2B5EF4-FFF2-40B4-BE49-F238E27FC236}">
                <a16:creationId xmlns:a16="http://schemas.microsoft.com/office/drawing/2014/main" id="{F052167C-8662-1097-6D92-283BFE1DB47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CE4C2D91-DF3E-CE88-87AB-DA88D6EC2E5C}"/>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5EEEDE3D-20DC-394D-7F9E-2539B5E9CD23}"/>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4F56E814-2617-7889-78A4-ABFC3D7FE2A6}"/>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572425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32F988-BE73-4F16-7D61-4043E009A61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GB" dirty="0"/>
          </a:p>
        </p:txBody>
      </p:sp>
      <p:sp>
        <p:nvSpPr>
          <p:cNvPr id="3" name="Vertical Text Placeholder 2">
            <a:extLst>
              <a:ext uri="{FF2B5EF4-FFF2-40B4-BE49-F238E27FC236}">
                <a16:creationId xmlns:a16="http://schemas.microsoft.com/office/drawing/2014/main" id="{16A4B380-EA00-F741-C158-AE0CE7B84E8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6B18AEE7-3F17-C934-F48A-DE9E0A3D60A0}"/>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FF5410F2-3778-B8DE-61C3-653F7A7E4AE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509E8DF-20BB-E4F3-6067-E38738FDFE45}"/>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313113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B5F4B-4FFB-7982-5637-8E9C63AA7211}"/>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D9E36625-644B-7218-CD04-F3E66B69D1F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3943271-1BAB-F88C-52A9-B562095F9BB7}"/>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8DF10904-8857-937B-23BE-F8BE92B0C92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A1038339-608A-3BA7-0AE0-D232EDAD5D4E}"/>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460297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8FBD8-F868-5C61-6515-DB646372B8E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7CE413DB-8714-AB93-3711-1585053842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endParaRPr lang="en-GB" dirty="0"/>
          </a:p>
        </p:txBody>
      </p:sp>
      <p:sp>
        <p:nvSpPr>
          <p:cNvPr id="4" name="Date Placeholder 3">
            <a:extLst>
              <a:ext uri="{FF2B5EF4-FFF2-40B4-BE49-F238E27FC236}">
                <a16:creationId xmlns:a16="http://schemas.microsoft.com/office/drawing/2014/main" id="{89EB4563-617B-6CE1-A804-16E736D5F8AF}"/>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556E25AC-142E-E976-8FDF-AC256027F86B}"/>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1FC4310D-10BF-3550-9A5F-2A86991D4544}"/>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1128616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F8BAC-7A98-C7BC-62CA-2E18637A61D7}"/>
              </a:ext>
            </a:extLst>
          </p:cNvPr>
          <p:cNvSpPr>
            <a:spLocks noGrp="1"/>
          </p:cNvSpPr>
          <p:nvPr>
            <p:ph type="title"/>
          </p:nvPr>
        </p:nvSpPr>
        <p:spPr/>
        <p:txBody>
          <a:body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22687BB4-B174-727E-A186-58C5F3C252A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a:extLst>
              <a:ext uri="{FF2B5EF4-FFF2-40B4-BE49-F238E27FC236}">
                <a16:creationId xmlns:a16="http://schemas.microsoft.com/office/drawing/2014/main" id="{8B9D8E14-5B51-2964-AD1E-0308F5F76AF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a:extLst>
              <a:ext uri="{FF2B5EF4-FFF2-40B4-BE49-F238E27FC236}">
                <a16:creationId xmlns:a16="http://schemas.microsoft.com/office/drawing/2014/main" id="{3C282FFB-7F20-B4BE-79E8-258D8F15B229}"/>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6" name="Footer Placeholder 5">
            <a:extLst>
              <a:ext uri="{FF2B5EF4-FFF2-40B4-BE49-F238E27FC236}">
                <a16:creationId xmlns:a16="http://schemas.microsoft.com/office/drawing/2014/main" id="{93C20210-1A6F-7D99-97E3-735A1AC47711}"/>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BDC81F15-35BC-0D5A-A68E-2193FDE6761B}"/>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5922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E1D77-D4F0-BD96-856B-791273312628}"/>
              </a:ext>
            </a:extLst>
          </p:cNvPr>
          <p:cNvSpPr>
            <a:spLocks noGrp="1"/>
          </p:cNvSpPr>
          <p:nvPr>
            <p:ph type="title"/>
          </p:nvPr>
        </p:nvSpPr>
        <p:spPr>
          <a:xfrm>
            <a:off x="839788" y="365125"/>
            <a:ext cx="10515600" cy="1325563"/>
          </a:xfrm>
        </p:spPr>
        <p:txBody>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FE45C8A7-2D44-7602-6A2C-CB8259D5B6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dirty="0"/>
          </a:p>
        </p:txBody>
      </p:sp>
      <p:sp>
        <p:nvSpPr>
          <p:cNvPr id="4" name="Content Placeholder 3">
            <a:extLst>
              <a:ext uri="{FF2B5EF4-FFF2-40B4-BE49-F238E27FC236}">
                <a16:creationId xmlns:a16="http://schemas.microsoft.com/office/drawing/2014/main" id="{C1771487-63AA-092F-0E24-34E337C6709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a:extLst>
              <a:ext uri="{FF2B5EF4-FFF2-40B4-BE49-F238E27FC236}">
                <a16:creationId xmlns:a16="http://schemas.microsoft.com/office/drawing/2014/main" id="{D7BDC821-10B6-E0A3-36EC-B0BE1C89CA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endParaRPr lang="en-GB" dirty="0"/>
          </a:p>
        </p:txBody>
      </p:sp>
      <p:sp>
        <p:nvSpPr>
          <p:cNvPr id="6" name="Content Placeholder 5">
            <a:extLst>
              <a:ext uri="{FF2B5EF4-FFF2-40B4-BE49-F238E27FC236}">
                <a16:creationId xmlns:a16="http://schemas.microsoft.com/office/drawing/2014/main" id="{F40254FE-93F6-8B1B-CF83-9A140E7469A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7" name="Date Placeholder 6">
            <a:extLst>
              <a:ext uri="{FF2B5EF4-FFF2-40B4-BE49-F238E27FC236}">
                <a16:creationId xmlns:a16="http://schemas.microsoft.com/office/drawing/2014/main" id="{7E60CF2D-3358-1777-6AFF-34C86B40B2A7}"/>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8" name="Footer Placeholder 7">
            <a:extLst>
              <a:ext uri="{FF2B5EF4-FFF2-40B4-BE49-F238E27FC236}">
                <a16:creationId xmlns:a16="http://schemas.microsoft.com/office/drawing/2014/main" id="{094249CB-036F-52AF-8194-73F3F097F31A}"/>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EBDDDFB5-2D85-67DB-84BD-F0578F568F58}"/>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178236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D818-92BE-5CD4-6DB8-0D3BCC8EF1E8}"/>
              </a:ext>
            </a:extLst>
          </p:cNvPr>
          <p:cNvSpPr>
            <a:spLocks noGrp="1"/>
          </p:cNvSpPr>
          <p:nvPr>
            <p:ph type="title"/>
          </p:nvPr>
        </p:nvSpPr>
        <p:spPr/>
        <p:txBody>
          <a:bodyPr/>
          <a:lstStyle/>
          <a:p>
            <a:r>
              <a:rPr lang="en-GB"/>
              <a:t>Click to edit Master title style</a:t>
            </a:r>
            <a:endParaRPr lang="en-GB" dirty="0"/>
          </a:p>
        </p:txBody>
      </p:sp>
      <p:sp>
        <p:nvSpPr>
          <p:cNvPr id="3" name="Date Placeholder 2">
            <a:extLst>
              <a:ext uri="{FF2B5EF4-FFF2-40B4-BE49-F238E27FC236}">
                <a16:creationId xmlns:a16="http://schemas.microsoft.com/office/drawing/2014/main" id="{239557CD-49E1-D05C-8D71-192245584061}"/>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4" name="Footer Placeholder 3">
            <a:extLst>
              <a:ext uri="{FF2B5EF4-FFF2-40B4-BE49-F238E27FC236}">
                <a16:creationId xmlns:a16="http://schemas.microsoft.com/office/drawing/2014/main" id="{8942083A-AC15-1B73-6535-2BBF8A06A0CF}"/>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7C12312-7A70-B9A8-811A-BB33231F4379}"/>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488204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F88305-AA4C-1994-0038-D798B10A7126}"/>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3" name="Footer Placeholder 2">
            <a:extLst>
              <a:ext uri="{FF2B5EF4-FFF2-40B4-BE49-F238E27FC236}">
                <a16:creationId xmlns:a16="http://schemas.microsoft.com/office/drawing/2014/main" id="{BB16DC31-03B5-922E-8CD2-26B671D474BD}"/>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AF3F98BC-A814-6265-6E57-D21AC54B67DE}"/>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0130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7B698-6387-0EA2-F75D-6F8F3BD4DA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1DAB46C4-024F-F32E-FF7B-F27911F26E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a:extLst>
              <a:ext uri="{FF2B5EF4-FFF2-40B4-BE49-F238E27FC236}">
                <a16:creationId xmlns:a16="http://schemas.microsoft.com/office/drawing/2014/main" id="{8C5CBABC-04F9-E99B-385F-33260F5439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dirty="0"/>
          </a:p>
        </p:txBody>
      </p:sp>
      <p:sp>
        <p:nvSpPr>
          <p:cNvPr id="5" name="Date Placeholder 4">
            <a:extLst>
              <a:ext uri="{FF2B5EF4-FFF2-40B4-BE49-F238E27FC236}">
                <a16:creationId xmlns:a16="http://schemas.microsoft.com/office/drawing/2014/main" id="{5F67E4FC-09D7-A6F7-A443-D28FE58EF43C}"/>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6" name="Footer Placeholder 5">
            <a:extLst>
              <a:ext uri="{FF2B5EF4-FFF2-40B4-BE49-F238E27FC236}">
                <a16:creationId xmlns:a16="http://schemas.microsoft.com/office/drawing/2014/main" id="{3F9189C5-60E4-8EB9-566F-1F37C0D583EF}"/>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2330D712-87F9-DD72-66FC-1536B0D3D093}"/>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2358989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5131F-DEE7-9CE8-F137-00B015D82B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B" dirty="0"/>
          </a:p>
        </p:txBody>
      </p:sp>
      <p:sp>
        <p:nvSpPr>
          <p:cNvPr id="3" name="Picture Placeholder 2">
            <a:extLst>
              <a:ext uri="{FF2B5EF4-FFF2-40B4-BE49-F238E27FC236}">
                <a16:creationId xmlns:a16="http://schemas.microsoft.com/office/drawing/2014/main" id="{4A74B64E-3D0F-4C7E-B082-4CDD6A1466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42BCC-C830-DA84-6A1D-56E6EFA3C3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endParaRPr lang="en-GB" dirty="0"/>
          </a:p>
        </p:txBody>
      </p:sp>
      <p:sp>
        <p:nvSpPr>
          <p:cNvPr id="5" name="Date Placeholder 4">
            <a:extLst>
              <a:ext uri="{FF2B5EF4-FFF2-40B4-BE49-F238E27FC236}">
                <a16:creationId xmlns:a16="http://schemas.microsoft.com/office/drawing/2014/main" id="{47259E75-C247-5D2A-7596-002C7B979F98}"/>
              </a:ext>
            </a:extLst>
          </p:cNvPr>
          <p:cNvSpPr>
            <a:spLocks noGrp="1"/>
          </p:cNvSpPr>
          <p:nvPr>
            <p:ph type="dt" sz="half" idx="10"/>
          </p:nvPr>
        </p:nvSpPr>
        <p:spPr/>
        <p:txBody>
          <a:bodyPr/>
          <a:lstStyle/>
          <a:p>
            <a:fld id="{2C125A7F-786E-46E4-B1DC-E98934C96A68}" type="datetimeFigureOut">
              <a:rPr lang="en-GB" smtClean="0"/>
              <a:t>12/05/2025</a:t>
            </a:fld>
            <a:endParaRPr lang="en-GB" dirty="0"/>
          </a:p>
        </p:txBody>
      </p:sp>
      <p:sp>
        <p:nvSpPr>
          <p:cNvPr id="6" name="Footer Placeholder 5">
            <a:extLst>
              <a:ext uri="{FF2B5EF4-FFF2-40B4-BE49-F238E27FC236}">
                <a16:creationId xmlns:a16="http://schemas.microsoft.com/office/drawing/2014/main" id="{0D4405E2-B3A3-5320-9912-4728BB7A9C62}"/>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41A84C16-A1E3-C1E6-2786-CE0CA94AF6C9}"/>
              </a:ext>
            </a:extLst>
          </p:cNvPr>
          <p:cNvSpPr>
            <a:spLocks noGrp="1"/>
          </p:cNvSpPr>
          <p:nvPr>
            <p:ph type="sldNum" sz="quarter" idx="12"/>
          </p:nvPr>
        </p:nvSpPr>
        <p:spPr/>
        <p:txBody>
          <a:bodyPr/>
          <a:lstStyle/>
          <a:p>
            <a:fld id="{61EDD116-36DE-4C1F-A283-B962E68D9A09}" type="slidenum">
              <a:rPr lang="en-GB" smtClean="0"/>
              <a:t>‹#›</a:t>
            </a:fld>
            <a:endParaRPr lang="en-GB" dirty="0"/>
          </a:p>
        </p:txBody>
      </p:sp>
    </p:spTree>
    <p:extLst>
      <p:ext uri="{BB962C8B-B14F-4D97-AF65-F5344CB8AC3E}">
        <p14:creationId xmlns:p14="http://schemas.microsoft.com/office/powerpoint/2010/main" val="3619091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125A6B-FF19-354E-72FB-57BBCCD47D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F4BDC158-556D-1DB3-EAF3-D8AEBC76FF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3B6A035E-EBB2-5B29-3A62-47E43E85B4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125A7F-786E-46E4-B1DC-E98934C96A68}" type="datetimeFigureOut">
              <a:rPr lang="en-GB" smtClean="0"/>
              <a:t>12/05/2025</a:t>
            </a:fld>
            <a:endParaRPr lang="en-GB" dirty="0"/>
          </a:p>
        </p:txBody>
      </p:sp>
      <p:sp>
        <p:nvSpPr>
          <p:cNvPr id="5" name="Footer Placeholder 4">
            <a:extLst>
              <a:ext uri="{FF2B5EF4-FFF2-40B4-BE49-F238E27FC236}">
                <a16:creationId xmlns:a16="http://schemas.microsoft.com/office/drawing/2014/main" id="{F73F8BA6-FCF4-7C9B-0502-7AA88AC845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9F0D73FD-7DA2-9F48-45CF-65EC1E76A0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EDD116-36DE-4C1F-A283-B962E68D9A09}" type="slidenum">
              <a:rPr lang="en-GB" smtClean="0"/>
              <a:t>‹#›</a:t>
            </a:fld>
            <a:endParaRPr lang="en-GB" dirty="0"/>
          </a:p>
        </p:txBody>
      </p:sp>
    </p:spTree>
    <p:extLst>
      <p:ext uri="{BB962C8B-B14F-4D97-AF65-F5344CB8AC3E}">
        <p14:creationId xmlns:p14="http://schemas.microsoft.com/office/powerpoint/2010/main" val="3726309053"/>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1" r:id="rId3"/>
    <p:sldLayoutId id="2147483652" r:id="rId4"/>
    <p:sldLayoutId id="2147483653" r:id="rId5"/>
    <p:sldLayoutId id="2147483654" r:id="rId6"/>
    <p:sldLayoutId id="2147483661"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5/12/2025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5/12/2025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0" r:id="rId1"/>
    <p:sldLayoutId id="2147483663"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8.pn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1.xml.rels><?xml version="1.0" encoding="UTF-8" standalone="yes"?>
<Relationships xmlns="http://schemas.openxmlformats.org/package/2006/relationships"><Relationship Id="rId8" Type="http://schemas.openxmlformats.org/officeDocument/2006/relationships/image" Target="../media/image24.svg"/><Relationship Id="rId13" Type="http://schemas.microsoft.com/office/2007/relationships/hdphoto" Target="../media/hdphoto4.wdp"/><Relationship Id="rId3" Type="http://schemas.openxmlformats.org/officeDocument/2006/relationships/image" Target="../media/image22.png"/><Relationship Id="rId7" Type="http://schemas.openxmlformats.org/officeDocument/2006/relationships/image" Target="../media/image23.png"/><Relationship Id="rId12" Type="http://schemas.openxmlformats.org/officeDocument/2006/relationships/image" Target="../media/image27.png"/><Relationship Id="rId2" Type="http://schemas.openxmlformats.org/officeDocument/2006/relationships/notesSlide" Target="../notesSlides/notesSlide11.xml"/><Relationship Id="rId16" Type="http://schemas.openxmlformats.org/officeDocument/2006/relationships/image" Target="../media/image30.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26.png"/><Relationship Id="rId5" Type="http://schemas.openxmlformats.org/officeDocument/2006/relationships/image" Target="../media/image2.png"/><Relationship Id="rId15" Type="http://schemas.openxmlformats.org/officeDocument/2006/relationships/image" Target="../media/image29.png"/><Relationship Id="rId10" Type="http://schemas.openxmlformats.org/officeDocument/2006/relationships/image" Target="../media/image25.png"/><Relationship Id="rId4" Type="http://schemas.microsoft.com/office/2007/relationships/hdphoto" Target="../media/hdphoto3.wdp"/><Relationship Id="rId9" Type="http://schemas.openxmlformats.org/officeDocument/2006/relationships/image" Target="../media/image3.png"/><Relationship Id="rId1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27.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5.png"/><Relationship Id="rId10" Type="http://schemas.openxmlformats.org/officeDocument/2006/relationships/image" Target="../media/image33.PNG"/><Relationship Id="rId4" Type="http://schemas.microsoft.com/office/2007/relationships/hdphoto" Target="../media/hdphoto1.wdp"/><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6.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microsoft.com/office/2007/relationships/hdphoto" Target="../media/hdphoto4.wdp"/><Relationship Id="rId5" Type="http://schemas.openxmlformats.org/officeDocument/2006/relationships/image" Target="../media/image27.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4.png"/><Relationship Id="rId7"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8.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51.sv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microsoft.com/office/2007/relationships/hdphoto" Target="../media/hdphoto4.wdp"/><Relationship Id="rId5"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4.xml"/><Relationship Id="rId5" Type="http://schemas.openxmlformats.org/officeDocument/2006/relationships/image" Target="../media/image52.jp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51.svg"/><Relationship Id="rId5" Type="http://schemas.openxmlformats.org/officeDocument/2006/relationships/image" Target="../media/image50.png"/><Relationship Id="rId4" Type="http://schemas.microsoft.com/office/2007/relationships/hdphoto" Target="../media/hdphoto1.wdp"/><Relationship Id="rId9"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57.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microsoft.com/office/2007/relationships/hdphoto" Target="../media/hdphoto2.wdp"/><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58.png"/><Relationship Id="rId5" Type="http://schemas.microsoft.com/office/2007/relationships/hdphoto" Target="../media/hdphoto1.wdp"/><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png"/><Relationship Id="rId7" Type="http://schemas.openxmlformats.org/officeDocument/2006/relationships/image" Target="../media/image51.sv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59.PNG"/><Relationship Id="rId10" Type="http://schemas.openxmlformats.org/officeDocument/2006/relationships/image" Target="../media/image61.svg"/><Relationship Id="rId4" Type="http://schemas.microsoft.com/office/2007/relationships/hdphoto" Target="../media/hdphoto1.wdp"/><Relationship Id="rId9"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62.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58.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microsoft.com/office/2007/relationships/hdphoto" Target="../media/hdphoto4.wdp"/><Relationship Id="rId5" Type="http://schemas.openxmlformats.org/officeDocument/2006/relationships/image" Target="../media/image27.png"/><Relationship Id="rId10" Type="http://schemas.openxmlformats.org/officeDocument/2006/relationships/image" Target="../media/image26.png"/><Relationship Id="rId4" Type="http://schemas.microsoft.com/office/2007/relationships/hdphoto" Target="../media/hdphoto1.wdp"/><Relationship Id="rId9"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openxmlformats.org/officeDocument/2006/relationships/image" Target="../media/image63.jp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64.jp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8.png"/><Relationship Id="rId7"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65.jpg"/><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65.jp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65.jp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66.jpg"/><Relationship Id="rId5" Type="http://schemas.openxmlformats.org/officeDocument/2006/relationships/image" Target="../media/image65.jp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65.jp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png"/><Relationship Id="rId7"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61.svg"/><Relationship Id="rId5" Type="http://schemas.openxmlformats.org/officeDocument/2006/relationships/image" Target="../media/image60.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6.png"/><Relationship Id="rId7"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69.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microsoft.com/office/2007/relationships/hdphoto" Target="../media/hdphoto1.wdp"/></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5.jp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4.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4.xml"/><Relationship Id="rId6" Type="http://schemas.openxmlformats.org/officeDocument/2006/relationships/image" Target="../media/image74.PNG"/><Relationship Id="rId5" Type="http://schemas.openxmlformats.org/officeDocument/2006/relationships/image" Target="../media/image73.png"/><Relationship Id="rId4" Type="http://schemas.microsoft.com/office/2007/relationships/hdphoto" Target="../media/hdphoto1.wdp"/></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1.xml"/><Relationship Id="rId1" Type="http://schemas.openxmlformats.org/officeDocument/2006/relationships/slideLayout" Target="../slideLayouts/slideLayout14.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76.svg"/></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14.xml"/><Relationship Id="rId5" Type="http://schemas.microsoft.com/office/2007/relationships/hdphoto" Target="../media/hdphoto1.wdp"/><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8.png"/><Relationship Id="rId7"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51.svg"/><Relationship Id="rId4" Type="http://schemas.openxmlformats.org/officeDocument/2006/relationships/image" Target="../media/image19.svg"/><Relationship Id="rId9"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81.gif"/><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8" Type="http://schemas.openxmlformats.org/officeDocument/2006/relationships/image" Target="../media/image85.jpg"/><Relationship Id="rId3" Type="http://schemas.openxmlformats.org/officeDocument/2006/relationships/image" Target="../media/image2.png"/><Relationship Id="rId7" Type="http://schemas.openxmlformats.org/officeDocument/2006/relationships/image" Target="../media/image84.jpg"/><Relationship Id="rId12" Type="http://schemas.openxmlformats.org/officeDocument/2006/relationships/image" Target="../media/image89.jp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83.jpg"/><Relationship Id="rId11" Type="http://schemas.openxmlformats.org/officeDocument/2006/relationships/image" Target="../media/image88.jpg"/><Relationship Id="rId5" Type="http://schemas.openxmlformats.org/officeDocument/2006/relationships/image" Target="../media/image82.jpg"/><Relationship Id="rId10" Type="http://schemas.openxmlformats.org/officeDocument/2006/relationships/image" Target="../media/image87.jpg"/><Relationship Id="rId4" Type="http://schemas.microsoft.com/office/2007/relationships/hdphoto" Target="../media/hdphoto1.wdp"/><Relationship Id="rId9" Type="http://schemas.openxmlformats.org/officeDocument/2006/relationships/image" Target="../media/image86.jpg"/></Relationships>
</file>

<file path=ppt/slides/_rels/slide69.xml.rels><?xml version="1.0" encoding="UTF-8" standalone="yes"?>
<Relationships xmlns="http://schemas.openxmlformats.org/package/2006/relationships"><Relationship Id="rId8" Type="http://schemas.openxmlformats.org/officeDocument/2006/relationships/image" Target="../media/image93.jpg"/><Relationship Id="rId3" Type="http://schemas.openxmlformats.org/officeDocument/2006/relationships/image" Target="../media/image2.png"/><Relationship Id="rId7" Type="http://schemas.openxmlformats.org/officeDocument/2006/relationships/image" Target="../media/image92.jp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91.svg"/><Relationship Id="rId5" Type="http://schemas.openxmlformats.org/officeDocument/2006/relationships/image" Target="../media/image90.png"/><Relationship Id="rId4" Type="http://schemas.microsoft.com/office/2007/relationships/hdphoto" Target="../media/hdphoto1.wdp"/><Relationship Id="rId9" Type="http://schemas.openxmlformats.org/officeDocument/2006/relationships/image" Target="../media/image94.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7.jp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947906"/>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Python Tsunami Part 2:</a:t>
            </a:r>
          </a:p>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Data Analysis in Python</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3260528"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THE DATA’S JOURNEY</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2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155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BUT FIRST …</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5" y="2222758"/>
            <a:ext cx="6616331" cy="732380"/>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We need some foundations in python to be able to start looking at these things.</a:t>
            </a:r>
          </a:p>
        </p:txBody>
      </p:sp>
      <p:pic>
        <p:nvPicPr>
          <p:cNvPr id="14" name="Picture 13">
            <a:extLst>
              <a:ext uri="{FF2B5EF4-FFF2-40B4-BE49-F238E27FC236}">
                <a16:creationId xmlns:a16="http://schemas.microsoft.com/office/drawing/2014/main" id="{73078D59-3521-3665-67E5-7A44AA25EBB6}"/>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
                    </a14:imgEffect>
                  </a14:imgLayer>
                </a14:imgProps>
              </a:ext>
              <a:ext uri="{28A0092B-C50C-407E-A947-70E740481C1C}">
                <a14:useLocalDpi xmlns:a14="http://schemas.microsoft.com/office/drawing/2010/main" val="0"/>
              </a:ext>
            </a:extLst>
          </a:blip>
          <a:srcRect l="21429" r="14287"/>
          <a:stretch/>
        </p:blipFill>
        <p:spPr>
          <a:xfrm>
            <a:off x="10491655" y="3485929"/>
            <a:ext cx="1368082" cy="1418810"/>
          </a:xfrm>
          <a:prstGeom prst="rect">
            <a:avLst/>
          </a:prstGeom>
        </p:spPr>
      </p:pic>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2" name="Graphic 11" descr="Programmer female outline">
            <a:extLst>
              <a:ext uri="{FF2B5EF4-FFF2-40B4-BE49-F238E27FC236}">
                <a16:creationId xmlns:a16="http://schemas.microsoft.com/office/drawing/2014/main" id="{E2D4991F-147F-6A6A-BD95-D01EC4D513D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72379" y="2159597"/>
            <a:ext cx="1173152" cy="1173152"/>
          </a:xfrm>
          <a:prstGeom prst="rect">
            <a:avLst/>
          </a:prstGeom>
        </p:spPr>
      </p:pic>
      <p:pic>
        <p:nvPicPr>
          <p:cNvPr id="13" name="Picture 4">
            <a:extLst>
              <a:ext uri="{FF2B5EF4-FFF2-40B4-BE49-F238E27FC236}">
                <a16:creationId xmlns:a16="http://schemas.microsoft.com/office/drawing/2014/main" id="{BD6ED6F4-3404-F508-AC3F-438CDDD5BEE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67447" y="2746173"/>
            <a:ext cx="1137419" cy="11374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logo with a black background&#10;&#10;Description automatically generated">
            <a:extLst>
              <a:ext uri="{FF2B5EF4-FFF2-40B4-BE49-F238E27FC236}">
                <a16:creationId xmlns:a16="http://schemas.microsoft.com/office/drawing/2014/main" id="{F877BE28-3B06-4E63-4878-47028FA828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28522" y="4379913"/>
            <a:ext cx="1690688" cy="1690688"/>
          </a:xfrm>
          <a:prstGeom prst="rect">
            <a:avLst/>
          </a:prstGeom>
        </p:spPr>
      </p:pic>
      <p:pic>
        <p:nvPicPr>
          <p:cNvPr id="20" name="Picture 19" descr="A close-up of a logo&#10;&#10;Description automatically generated">
            <a:extLst>
              <a:ext uri="{FF2B5EF4-FFF2-40B4-BE49-F238E27FC236}">
                <a16:creationId xmlns:a16="http://schemas.microsoft.com/office/drawing/2014/main" id="{4A23AEDA-8580-DC6C-D29B-9BC8A9BED0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4240" y="3361049"/>
            <a:ext cx="3365500" cy="1560003"/>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0C54ED10-DBF0-9B5C-53DC-576BE3E4796F}"/>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4097051" y="3290981"/>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9210D3CC-A7EE-411F-4BE4-8E096F8CEFD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00362" y="4741253"/>
            <a:ext cx="2717538" cy="1098692"/>
          </a:xfrm>
          <a:prstGeom prst="rect">
            <a:avLst/>
          </a:prstGeom>
        </p:spPr>
      </p:pic>
      <p:pic>
        <p:nvPicPr>
          <p:cNvPr id="11" name="Picture 10" descr="A circular graph with different colored shapes&#10;&#10;Description automatically generated with medium confidence">
            <a:extLst>
              <a:ext uri="{FF2B5EF4-FFF2-40B4-BE49-F238E27FC236}">
                <a16:creationId xmlns:a16="http://schemas.microsoft.com/office/drawing/2014/main" id="{EFCEF233-6A09-B03D-9B98-C5205CF5B95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66140" y="5114733"/>
            <a:ext cx="1227044" cy="1227044"/>
          </a:xfrm>
          <a:prstGeom prst="rect">
            <a:avLst/>
          </a:prstGeom>
        </p:spPr>
      </p:pic>
      <p:pic>
        <p:nvPicPr>
          <p:cNvPr id="15" name="Picture 14" descr="A logo with a colorful circle&#10;&#10;Description automatically generated with medium confidence">
            <a:extLst>
              <a:ext uri="{FF2B5EF4-FFF2-40B4-BE49-F238E27FC236}">
                <a16:creationId xmlns:a16="http://schemas.microsoft.com/office/drawing/2014/main" id="{3B32BB17-15F6-0F5F-0760-7E5F02437B4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12420" y="5503983"/>
            <a:ext cx="1575059" cy="378014"/>
          </a:xfrm>
          <a:prstGeom prst="rect">
            <a:avLst/>
          </a:prstGeom>
        </p:spPr>
      </p:pic>
    </p:spTree>
    <p:extLst>
      <p:ext uri="{BB962C8B-B14F-4D97-AF65-F5344CB8AC3E}">
        <p14:creationId xmlns:p14="http://schemas.microsoft.com/office/powerpoint/2010/main" val="1955341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DATA WRANGLING PACKAGES</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6" y="2222758"/>
            <a:ext cx="4822744" cy="3425425"/>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These packages help us to:</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Represent data in python objects (array and </a:t>
            </a:r>
            <a:r>
              <a:rPr lang="en-US" sz="1867" dirty="0" err="1">
                <a:solidFill>
                  <a:srgbClr val="404040"/>
                </a:solidFill>
                <a:latin typeface="Montserrat" pitchFamily="2" charset="77"/>
              </a:rPr>
              <a:t>dataframe</a:t>
            </a:r>
            <a:r>
              <a:rPr lang="en-US" sz="1867" dirty="0">
                <a:solidFill>
                  <a:srgbClr val="404040"/>
                </a:solidFill>
                <a:latin typeface="Montserrat" pitchFamily="2" charset="77"/>
              </a:rPr>
              <a:t>)</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Load and save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Manipulate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Investigate data</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Make summaries of data</a:t>
            </a:r>
          </a:p>
          <a:p>
            <a:pPr>
              <a:lnSpc>
                <a:spcPts val="2987"/>
              </a:lnSpc>
            </a:pPr>
            <a:endParaRPr lang="en-US" sz="1867" dirty="0">
              <a:solidFill>
                <a:srgbClr val="404040"/>
              </a:solidFill>
              <a:latin typeface="Montserrat" pitchFamily="2" charset="77"/>
            </a:endParaRP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1" name="Group 10">
            <a:extLst>
              <a:ext uri="{FF2B5EF4-FFF2-40B4-BE49-F238E27FC236}">
                <a16:creationId xmlns:a16="http://schemas.microsoft.com/office/drawing/2014/main" id="{71B69EB5-FAB2-5950-8F40-80E674AE65C8}"/>
              </a:ext>
            </a:extLst>
          </p:cNvPr>
          <p:cNvGrpSpPr/>
          <p:nvPr/>
        </p:nvGrpSpPr>
        <p:grpSpPr>
          <a:xfrm>
            <a:off x="6835370" y="2746720"/>
            <a:ext cx="3080827" cy="2548964"/>
            <a:chOff x="569040" y="3137230"/>
            <a:chExt cx="3080827" cy="2548964"/>
          </a:xfrm>
        </p:grpSpPr>
        <p:pic>
          <p:nvPicPr>
            <p:cNvPr id="22" name="Picture 21" descr="A group of logos with blue letters&#10;&#10;Description automatically generated">
              <a:extLst>
                <a:ext uri="{FF2B5EF4-FFF2-40B4-BE49-F238E27FC236}">
                  <a16:creationId xmlns:a16="http://schemas.microsoft.com/office/drawing/2014/main" id="{0C54ED10-DBF0-9B5C-53DC-576BE3E4796F}"/>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569040" y="3137230"/>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9210D3CC-A7EE-411F-4BE4-8E096F8CEF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2329" y="4587502"/>
              <a:ext cx="2717538" cy="1098692"/>
            </a:xfrm>
            <a:prstGeom prst="rect">
              <a:avLst/>
            </a:prstGeom>
          </p:spPr>
        </p:pic>
      </p:grpSp>
    </p:spTree>
    <p:extLst>
      <p:ext uri="{BB962C8B-B14F-4D97-AF65-F5344CB8AC3E}">
        <p14:creationId xmlns:p14="http://schemas.microsoft.com/office/powerpoint/2010/main" val="420188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PLOTTING PACKAGES</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1003670" y="1979849"/>
            <a:ext cx="6616331" cy="347659"/>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These packages help us to visualize data:</a:t>
            </a: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6" name="Picture 15" descr="A logo with a black background&#10;&#10;Description automatically generated">
            <a:extLst>
              <a:ext uri="{FF2B5EF4-FFF2-40B4-BE49-F238E27FC236}">
                <a16:creationId xmlns:a16="http://schemas.microsoft.com/office/drawing/2014/main" id="{F877BE28-3B06-4E63-4878-47028FA828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9100" y="2566899"/>
            <a:ext cx="1690688" cy="1690688"/>
          </a:xfrm>
          <a:prstGeom prst="rect">
            <a:avLst/>
          </a:prstGeom>
        </p:spPr>
      </p:pic>
      <p:pic>
        <p:nvPicPr>
          <p:cNvPr id="15" name="Picture 14" descr="A circular graph with different colored shapes&#10;&#10;Description automatically generated with medium confidence">
            <a:extLst>
              <a:ext uri="{FF2B5EF4-FFF2-40B4-BE49-F238E27FC236}">
                <a16:creationId xmlns:a16="http://schemas.microsoft.com/office/drawing/2014/main" id="{F1B807B9-1665-492A-441D-A816758C02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20922" y="4287834"/>
            <a:ext cx="1227044" cy="1227044"/>
          </a:xfrm>
          <a:prstGeom prst="rect">
            <a:avLst/>
          </a:prstGeom>
        </p:spPr>
      </p:pic>
      <p:pic>
        <p:nvPicPr>
          <p:cNvPr id="18" name="Picture 17" descr="A logo with a colorful circle&#10;&#10;Description automatically generated with medium confidence">
            <a:extLst>
              <a:ext uri="{FF2B5EF4-FFF2-40B4-BE49-F238E27FC236}">
                <a16:creationId xmlns:a16="http://schemas.microsoft.com/office/drawing/2014/main" id="{523246E0-186D-1E7F-023D-FBF5F27E14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6568" y="5591390"/>
            <a:ext cx="1575059" cy="378014"/>
          </a:xfrm>
          <a:prstGeom prst="rect">
            <a:avLst/>
          </a:prstGeom>
        </p:spPr>
      </p:pic>
      <p:pic>
        <p:nvPicPr>
          <p:cNvPr id="25" name="Picture 24" descr="A screenshot of a graph&#10;&#10;Description automatically generated">
            <a:extLst>
              <a:ext uri="{FF2B5EF4-FFF2-40B4-BE49-F238E27FC236}">
                <a16:creationId xmlns:a16="http://schemas.microsoft.com/office/drawing/2014/main" id="{DE2873FA-42C4-BF26-DE76-23A8B2BE27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7829" y="2600980"/>
            <a:ext cx="3494075" cy="1929513"/>
          </a:xfrm>
          <a:prstGeom prst="rect">
            <a:avLst/>
          </a:prstGeom>
        </p:spPr>
      </p:pic>
      <p:grpSp>
        <p:nvGrpSpPr>
          <p:cNvPr id="28" name="Group 27">
            <a:extLst>
              <a:ext uri="{FF2B5EF4-FFF2-40B4-BE49-F238E27FC236}">
                <a16:creationId xmlns:a16="http://schemas.microsoft.com/office/drawing/2014/main" id="{AE87F5B6-1810-DBFE-C899-4636778DBC21}"/>
              </a:ext>
            </a:extLst>
          </p:cNvPr>
          <p:cNvGrpSpPr/>
          <p:nvPr/>
        </p:nvGrpSpPr>
        <p:grpSpPr>
          <a:xfrm>
            <a:off x="6526786" y="4021850"/>
            <a:ext cx="1414014" cy="2185294"/>
            <a:chOff x="6058944" y="2777783"/>
            <a:chExt cx="1653063" cy="2554733"/>
          </a:xfrm>
        </p:grpSpPr>
        <p:pic>
          <p:nvPicPr>
            <p:cNvPr id="21" name="Picture 20" descr="A graph of a curve&#10;&#10;Description automatically generated with medium confidence">
              <a:extLst>
                <a:ext uri="{FF2B5EF4-FFF2-40B4-BE49-F238E27FC236}">
                  <a16:creationId xmlns:a16="http://schemas.microsoft.com/office/drawing/2014/main" id="{BD52A002-3258-AAFD-EFB3-E53B817F30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58944" y="2777783"/>
              <a:ext cx="1653063" cy="2554733"/>
            </a:xfrm>
            <a:prstGeom prst="rect">
              <a:avLst/>
            </a:prstGeom>
          </p:spPr>
        </p:pic>
        <p:sp>
          <p:nvSpPr>
            <p:cNvPr id="26" name="Rectangle 25">
              <a:extLst>
                <a:ext uri="{FF2B5EF4-FFF2-40B4-BE49-F238E27FC236}">
                  <a16:creationId xmlns:a16="http://schemas.microsoft.com/office/drawing/2014/main" id="{C4E393D6-83DF-A2A1-FC9C-2F8DB73A85CB}"/>
                </a:ext>
              </a:extLst>
            </p:cNvPr>
            <p:cNvSpPr/>
            <p:nvPr/>
          </p:nvSpPr>
          <p:spPr>
            <a:xfrm>
              <a:off x="6583680" y="2777783"/>
              <a:ext cx="693420" cy="1616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C0DD5E2-FBBA-E202-EE47-41C6672351B0}"/>
                </a:ext>
              </a:extLst>
            </p:cNvPr>
            <p:cNvSpPr/>
            <p:nvPr/>
          </p:nvSpPr>
          <p:spPr>
            <a:xfrm rot="5400000">
              <a:off x="7582914" y="4931638"/>
              <a:ext cx="180224" cy="7796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0" name="Picture 29" descr="A graph of a graph&#10;&#10;Description automatically generated with medium confidence">
            <a:extLst>
              <a:ext uri="{FF2B5EF4-FFF2-40B4-BE49-F238E27FC236}">
                <a16:creationId xmlns:a16="http://schemas.microsoft.com/office/drawing/2014/main" id="{BCD75C67-16AA-2FFD-D861-16EB6ABA38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4987" y="3770487"/>
            <a:ext cx="2394034" cy="2394034"/>
          </a:xfrm>
          <a:prstGeom prst="rect">
            <a:avLst/>
          </a:prstGeom>
        </p:spPr>
      </p:pic>
      <p:pic>
        <p:nvPicPr>
          <p:cNvPr id="32" name="Picture 31" descr="A graph of different colored squares&#10;&#10;Description automatically generated">
            <a:extLst>
              <a:ext uri="{FF2B5EF4-FFF2-40B4-BE49-F238E27FC236}">
                <a16:creationId xmlns:a16="http://schemas.microsoft.com/office/drawing/2014/main" id="{35CBAE3E-1024-910A-FB12-FD7F957514F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3670" y="4676652"/>
            <a:ext cx="2481331" cy="1923601"/>
          </a:xfrm>
          <a:prstGeom prst="rect">
            <a:avLst/>
          </a:prstGeom>
        </p:spPr>
      </p:pic>
      <p:pic>
        <p:nvPicPr>
          <p:cNvPr id="34" name="Picture 33" descr="A graph of different colored columns&#10;&#10;Description automatically generated">
            <a:extLst>
              <a:ext uri="{FF2B5EF4-FFF2-40B4-BE49-F238E27FC236}">
                <a16:creationId xmlns:a16="http://schemas.microsoft.com/office/drawing/2014/main" id="{6FE9FA4A-AF79-74F2-3527-C3DA5503032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89321" y="2432028"/>
            <a:ext cx="2411118" cy="1728053"/>
          </a:xfrm>
          <a:prstGeom prst="rect">
            <a:avLst/>
          </a:prstGeom>
        </p:spPr>
      </p:pic>
    </p:spTree>
    <p:extLst>
      <p:ext uri="{BB962C8B-B14F-4D97-AF65-F5344CB8AC3E}">
        <p14:creationId xmlns:p14="http://schemas.microsoft.com/office/powerpoint/2010/main" val="1163578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
            <a:extLst>
              <a:ext uri="{FF2B5EF4-FFF2-40B4-BE49-F238E27FC236}">
                <a16:creationId xmlns:a16="http://schemas.microsoft.com/office/drawing/2014/main" id="{DD8F71D3-BD8D-C8C1-3956-EDAC92718116}"/>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5888B632-40B7-256D-2312-19DBE557036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7160F94A-9F9A-9087-B683-0828F33C9F5F}"/>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DATA SCIENCE PACKAGE</a:t>
            </a:r>
          </a:p>
        </p:txBody>
      </p:sp>
      <p:grpSp>
        <p:nvGrpSpPr>
          <p:cNvPr id="4" name="Group 4"/>
          <p:cNvGrpSpPr/>
          <p:nvPr/>
        </p:nvGrpSpPr>
        <p:grpSpPr>
          <a:xfrm>
            <a:off x="745" y="6034382"/>
            <a:ext cx="12191255" cy="3126901"/>
            <a:chOff x="0" y="-9525"/>
            <a:chExt cx="4936713" cy="822325"/>
          </a:xfrm>
        </p:grpSpPr>
        <p:sp>
          <p:nvSpPr>
            <p:cNvPr id="5" name="Freeform 5"/>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7" name="TextBox 7"/>
          <p:cNvSpPr txBox="1"/>
          <p:nvPr/>
        </p:nvSpPr>
        <p:spPr>
          <a:xfrm>
            <a:off x="986385" y="2222758"/>
            <a:ext cx="6616331" cy="347659"/>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This package helps us to run data science algorithms.</a:t>
            </a:r>
          </a:p>
        </p:txBody>
      </p:sp>
      <p:pic>
        <p:nvPicPr>
          <p:cNvPr id="2" name="Picture 1" descr="A blue and black logo&#10;&#10;Description automatically generated">
            <a:extLst>
              <a:ext uri="{FF2B5EF4-FFF2-40B4-BE49-F238E27FC236}">
                <a16:creationId xmlns:a16="http://schemas.microsoft.com/office/drawing/2014/main" id="{71B8AD1C-4BA3-F70C-91B2-FDFEC6997D8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0" name="Picture 19" descr="A close-up of a logo&#10;&#10;Description automatically generated">
            <a:extLst>
              <a:ext uri="{FF2B5EF4-FFF2-40B4-BE49-F238E27FC236}">
                <a16:creationId xmlns:a16="http://schemas.microsoft.com/office/drawing/2014/main" id="{4A23AEDA-8580-DC6C-D29B-9BC8A9BED0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5142" y="1274207"/>
            <a:ext cx="3365500" cy="1560003"/>
          </a:xfrm>
          <a:prstGeom prst="rect">
            <a:avLst/>
          </a:prstGeom>
        </p:spPr>
      </p:pic>
      <p:pic>
        <p:nvPicPr>
          <p:cNvPr id="18" name="Picture 17" descr="A screenshot of a computer screen&#10;&#10;Description automatically generated">
            <a:extLst>
              <a:ext uri="{FF2B5EF4-FFF2-40B4-BE49-F238E27FC236}">
                <a16:creationId xmlns:a16="http://schemas.microsoft.com/office/drawing/2014/main" id="{CFE6E8AD-FB23-BF39-5F08-C5A390CDD0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017" y="3167534"/>
            <a:ext cx="2644247" cy="3212270"/>
          </a:xfrm>
          <a:prstGeom prst="rect">
            <a:avLst/>
          </a:prstGeom>
        </p:spPr>
      </p:pic>
      <p:pic>
        <p:nvPicPr>
          <p:cNvPr id="21" name="Picture 20" descr="A screenshot of a graph&#10;&#10;Description automatically generated">
            <a:extLst>
              <a:ext uri="{FF2B5EF4-FFF2-40B4-BE49-F238E27FC236}">
                <a16:creationId xmlns:a16="http://schemas.microsoft.com/office/drawing/2014/main" id="{C0DECFBD-FE40-B38E-F1B8-2AD942974E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0702" y="3167534"/>
            <a:ext cx="2635333" cy="3212270"/>
          </a:xfrm>
          <a:prstGeom prst="rect">
            <a:avLst/>
          </a:prstGeom>
        </p:spPr>
      </p:pic>
      <p:pic>
        <p:nvPicPr>
          <p:cNvPr id="25" name="Picture 24" descr="A screenshot of a computer screen&#10;&#10;Description automatically generated">
            <a:extLst>
              <a:ext uri="{FF2B5EF4-FFF2-40B4-BE49-F238E27FC236}">
                <a16:creationId xmlns:a16="http://schemas.microsoft.com/office/drawing/2014/main" id="{D4E7B74F-4282-94F0-A314-21D2B3BD7C7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6472" y="3167534"/>
            <a:ext cx="2509599" cy="3216594"/>
          </a:xfrm>
          <a:prstGeom prst="rect">
            <a:avLst/>
          </a:prstGeom>
        </p:spPr>
      </p:pic>
    </p:spTree>
    <p:extLst>
      <p:ext uri="{BB962C8B-B14F-4D97-AF65-F5344CB8AC3E}">
        <p14:creationId xmlns:p14="http://schemas.microsoft.com/office/powerpoint/2010/main" val="3330635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a:extLst>
            <a:ext uri="{FF2B5EF4-FFF2-40B4-BE49-F238E27FC236}">
              <a16:creationId xmlns:a16="http://schemas.microsoft.com/office/drawing/2014/main" id="{F4C16027-B179-9351-5B47-0AA16C45603F}"/>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44005893-9C3E-D1E0-A90F-5B74B14CDF5F}"/>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25A916E7-7591-F0BB-EF31-DBCDECEEA78F}"/>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0737B77A-639B-8203-ABB8-9A9A6FF6EAB6}"/>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RUNNING PYTHON</a:t>
            </a:r>
          </a:p>
        </p:txBody>
      </p:sp>
      <p:sp>
        <p:nvSpPr>
          <p:cNvPr id="9" name="TextBox 8">
            <a:extLst>
              <a:ext uri="{FF2B5EF4-FFF2-40B4-BE49-F238E27FC236}">
                <a16:creationId xmlns:a16="http://schemas.microsoft.com/office/drawing/2014/main" id="{44EEA82C-F229-EC9F-8132-E55373DC5EFA}"/>
              </a:ext>
            </a:extLst>
          </p:cNvPr>
          <p:cNvSpPr txBox="1"/>
          <p:nvPr/>
        </p:nvSpPr>
        <p:spPr>
          <a:xfrm>
            <a:off x="5513132" y="2257822"/>
            <a:ext cx="3191436" cy="461024"/>
          </a:xfrm>
          <a:prstGeom prst="rect">
            <a:avLst/>
          </a:prstGeom>
          <a:noFill/>
        </p:spPr>
        <p:txBody>
          <a:bodyPr wrap="square">
            <a:spAutoFit/>
          </a:bodyPr>
          <a:lstStyle/>
          <a:p>
            <a:pPr rtl="0">
              <a:lnSpc>
                <a:spcPct val="150000"/>
              </a:lnSpc>
              <a:spcBef>
                <a:spcPts val="0"/>
              </a:spcBef>
              <a:spcAft>
                <a:spcPts val="1200"/>
              </a:spcAft>
            </a:pPr>
            <a:r>
              <a:rPr lang="en-US" sz="1800" b="0" i="0" u="none" strike="noStrike" dirty="0">
                <a:solidFill>
                  <a:srgbClr val="595959"/>
                </a:solidFill>
                <a:effectLst/>
                <a:latin typeface="Montserrat" panose="00000500000000000000" pitchFamily="2" charset="0"/>
              </a:rPr>
              <a:t>The </a:t>
            </a:r>
            <a:r>
              <a:rPr lang="en-US" sz="1800" b="0" i="0" u="none" strike="noStrike" dirty="0" err="1">
                <a:solidFill>
                  <a:srgbClr val="595959"/>
                </a:solidFill>
                <a:effectLst/>
                <a:latin typeface="Montserrat" panose="00000500000000000000" pitchFamily="2" charset="0"/>
              </a:rPr>
              <a:t>Jupyter</a:t>
            </a:r>
            <a:r>
              <a:rPr lang="en-US" sz="1800" b="0" i="0" u="none" strike="noStrike" dirty="0">
                <a:solidFill>
                  <a:srgbClr val="595959"/>
                </a:solidFill>
                <a:effectLst/>
                <a:latin typeface="Montserrat" panose="00000500000000000000" pitchFamily="2" charset="0"/>
              </a:rPr>
              <a:t> Notebook:</a:t>
            </a:r>
            <a:endParaRPr lang="en-GB" dirty="0">
              <a:latin typeface="Montserrat" panose="00000500000000000000" pitchFamily="2" charset="0"/>
            </a:endParaRPr>
          </a:p>
        </p:txBody>
      </p:sp>
      <p:pic>
        <p:nvPicPr>
          <p:cNvPr id="1031" name="Picture 7">
            <a:extLst>
              <a:ext uri="{FF2B5EF4-FFF2-40B4-BE49-F238E27FC236}">
                <a16:creationId xmlns:a16="http://schemas.microsoft.com/office/drawing/2014/main" id="{13C5B25C-507E-F85E-4E9C-E814F612C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302" y="2906446"/>
            <a:ext cx="4157010" cy="335091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1458C0FC-820F-02F3-4034-ECC0261E9F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155" y="1894093"/>
            <a:ext cx="1423081" cy="164950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454AD12-6E4E-E11E-FABC-6F5CC9224657}"/>
              </a:ext>
            </a:extLst>
          </p:cNvPr>
          <p:cNvSpPr txBox="1"/>
          <p:nvPr/>
        </p:nvSpPr>
        <p:spPr>
          <a:xfrm>
            <a:off x="5536668" y="2949731"/>
            <a:ext cx="6096000" cy="2862322"/>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Open source</a:t>
            </a:r>
          </a:p>
          <a:p>
            <a:pPr marL="285750" indent="-285750" rtl="0" fontAlgn="base">
              <a:spcBef>
                <a:spcPts val="0"/>
              </a:spcBef>
              <a:spcAft>
                <a:spcPts val="0"/>
              </a:spcAft>
              <a:buFont typeface="Arial" panose="020B0604020202020204" pitchFamily="34" charset="0"/>
              <a:buChar char="•"/>
            </a:pP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Browser-based development environment for creating, running and sharing Python code</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Combine code with text and output</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120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Runs from your </a:t>
            </a:r>
            <a:r>
              <a:rPr lang="en-US" sz="1800" b="1" i="0" u="none" strike="noStrike" dirty="0">
                <a:solidFill>
                  <a:srgbClr val="595959"/>
                </a:solidFill>
                <a:effectLst/>
                <a:latin typeface="Montserrat" panose="00000500000000000000" pitchFamily="2" charset="0"/>
              </a:rPr>
              <a:t>local installation</a:t>
            </a:r>
            <a:r>
              <a:rPr lang="en-US" sz="1800" b="0" i="0" u="none" strike="noStrike" dirty="0">
                <a:solidFill>
                  <a:srgbClr val="595959"/>
                </a:solidFill>
                <a:effectLst/>
                <a:latin typeface="Montserrat" panose="00000500000000000000" pitchFamily="2" charset="0"/>
              </a:rPr>
              <a:t>. I.e., you need Python and the libraries you want to use installed on your computer</a:t>
            </a:r>
          </a:p>
        </p:txBody>
      </p:sp>
    </p:spTree>
    <p:extLst>
      <p:ext uri="{BB962C8B-B14F-4D97-AF65-F5344CB8AC3E}">
        <p14:creationId xmlns:p14="http://schemas.microsoft.com/office/powerpoint/2010/main" val="3605678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A5084984-72F0-0331-D3B0-499FCC1F290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C355FCA-CE80-B291-805E-BBD384BDADA6}"/>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EAD01C8A-C8BF-F679-2457-BF48D054C221}"/>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8B954DCB-53BC-D715-A8D4-0023BABEF6FA}"/>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RUNNING PYTHON</a:t>
            </a:r>
          </a:p>
        </p:txBody>
      </p:sp>
      <p:sp>
        <p:nvSpPr>
          <p:cNvPr id="9" name="TextBox 8">
            <a:extLst>
              <a:ext uri="{FF2B5EF4-FFF2-40B4-BE49-F238E27FC236}">
                <a16:creationId xmlns:a16="http://schemas.microsoft.com/office/drawing/2014/main" id="{F2E942C1-037E-0A81-B7A8-168EDF591B07}"/>
              </a:ext>
            </a:extLst>
          </p:cNvPr>
          <p:cNvSpPr txBox="1"/>
          <p:nvPr/>
        </p:nvSpPr>
        <p:spPr>
          <a:xfrm>
            <a:off x="5513132" y="1935092"/>
            <a:ext cx="3191436" cy="461024"/>
          </a:xfrm>
          <a:prstGeom prst="rect">
            <a:avLst/>
          </a:prstGeom>
          <a:noFill/>
        </p:spPr>
        <p:txBody>
          <a:bodyPr wrap="square">
            <a:spAutoFit/>
          </a:bodyPr>
          <a:lstStyle/>
          <a:p>
            <a:pPr rtl="0">
              <a:lnSpc>
                <a:spcPct val="150000"/>
              </a:lnSpc>
              <a:spcBef>
                <a:spcPts val="0"/>
              </a:spcBef>
              <a:spcAft>
                <a:spcPts val="1200"/>
              </a:spcAft>
            </a:pPr>
            <a:r>
              <a:rPr lang="en-US" sz="1800" b="0" i="0" u="none" strike="noStrike" dirty="0">
                <a:solidFill>
                  <a:srgbClr val="595959"/>
                </a:solidFill>
                <a:effectLst/>
                <a:latin typeface="Montserrat" panose="00000500000000000000" pitchFamily="2" charset="0"/>
              </a:rPr>
              <a:t>Google </a:t>
            </a:r>
            <a:r>
              <a:rPr lang="en-US" sz="1800" b="0" i="0" u="none" strike="noStrike" dirty="0" err="1">
                <a:solidFill>
                  <a:srgbClr val="595959"/>
                </a:solidFill>
                <a:effectLst/>
                <a:latin typeface="Montserrat" panose="00000500000000000000" pitchFamily="2" charset="0"/>
              </a:rPr>
              <a:t>Colab</a:t>
            </a:r>
            <a:endParaRPr lang="en-GB" dirty="0">
              <a:latin typeface="Montserrat" panose="00000500000000000000" pitchFamily="2" charset="0"/>
            </a:endParaRPr>
          </a:p>
        </p:txBody>
      </p:sp>
      <p:sp>
        <p:nvSpPr>
          <p:cNvPr id="11" name="TextBox 10">
            <a:extLst>
              <a:ext uri="{FF2B5EF4-FFF2-40B4-BE49-F238E27FC236}">
                <a16:creationId xmlns:a16="http://schemas.microsoft.com/office/drawing/2014/main" id="{1E99003E-C873-29E2-EE84-FBDBF4715E7E}"/>
              </a:ext>
            </a:extLst>
          </p:cNvPr>
          <p:cNvSpPr txBox="1"/>
          <p:nvPr/>
        </p:nvSpPr>
        <p:spPr>
          <a:xfrm>
            <a:off x="5536668" y="2627001"/>
            <a:ext cx="6096000" cy="3416320"/>
          </a:xfrm>
          <a:prstGeom prst="rect">
            <a:avLst/>
          </a:prstGeom>
          <a:noFill/>
        </p:spPr>
        <p:txBody>
          <a:bodyPr wrap="square">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a </a:t>
            </a:r>
            <a:r>
              <a:rPr lang="en-US" sz="1800" b="0" i="0" u="none" strike="noStrike" dirty="0" err="1">
                <a:solidFill>
                  <a:srgbClr val="595959"/>
                </a:solidFill>
                <a:effectLst/>
                <a:latin typeface="Montserrat" panose="00000500000000000000" pitchFamily="2" charset="0"/>
              </a:rPr>
              <a:t>Jupyter</a:t>
            </a:r>
            <a:r>
              <a:rPr lang="en-US" sz="1800" b="0" i="0" u="none" strike="noStrike" dirty="0">
                <a:solidFill>
                  <a:srgbClr val="595959"/>
                </a:solidFill>
                <a:effectLst/>
                <a:latin typeface="Montserrat" panose="00000500000000000000" pitchFamily="2" charset="0"/>
              </a:rPr>
              <a:t> Notebook executed on Google’s servers, not your own machine</a:t>
            </a:r>
          </a:p>
          <a:p>
            <a:pPr marL="285750" indent="-285750" rtl="0" fontAlgn="base">
              <a:spcBef>
                <a:spcPts val="0"/>
              </a:spcBef>
              <a:spcAft>
                <a:spcPts val="0"/>
              </a:spcAft>
              <a:buFont typeface="Arial" panose="020B0604020202020204" pitchFamily="34" charset="0"/>
              <a:buChar char="•"/>
            </a:pP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Still </a:t>
            </a:r>
            <a:r>
              <a:rPr lang="en-US" dirty="0">
                <a:solidFill>
                  <a:srgbClr val="595959"/>
                </a:solidFill>
                <a:latin typeface="Montserrat" panose="00000500000000000000" pitchFamily="2" charset="0"/>
              </a:rPr>
              <a:t>b</a:t>
            </a:r>
            <a:r>
              <a:rPr lang="en-US" sz="1800" b="0" i="0" u="none" strike="noStrike" dirty="0">
                <a:solidFill>
                  <a:srgbClr val="595959"/>
                </a:solidFill>
                <a:effectLst/>
                <a:latin typeface="Montserrat" panose="00000500000000000000" pitchFamily="2" charset="0"/>
              </a:rPr>
              <a:t>rowser-based</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requires no setup to use and provides free access to computing resources on Google’s servers including GPUs</a:t>
            </a:r>
            <a:br>
              <a:rPr lang="en-US" sz="1800" b="0" i="0" u="none" strike="noStrike" dirty="0">
                <a:solidFill>
                  <a:srgbClr val="595959"/>
                </a:solidFill>
                <a:effectLst/>
                <a:latin typeface="Montserrat" panose="00000500000000000000" pitchFamily="2" charset="0"/>
              </a:rPr>
            </a:br>
            <a:endParaRPr lang="en-US" sz="1800" b="0" i="0" u="none" strike="noStrike" dirty="0">
              <a:solidFill>
                <a:srgbClr val="595959"/>
              </a:solidFill>
              <a:effectLst/>
              <a:latin typeface="Montserrat" panose="00000500000000000000" pitchFamily="2"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595959"/>
                </a:solidFill>
                <a:effectLst/>
                <a:latin typeface="Montserrat" panose="00000500000000000000" pitchFamily="2" charset="0"/>
              </a:rPr>
              <a:t>is connected to a Google account and data and notebooks can be accessed through Google Drive</a:t>
            </a:r>
          </a:p>
        </p:txBody>
      </p:sp>
      <p:pic>
        <p:nvPicPr>
          <p:cNvPr id="2050" name="Picture 2">
            <a:extLst>
              <a:ext uri="{FF2B5EF4-FFF2-40B4-BE49-F238E27FC236}">
                <a16:creationId xmlns:a16="http://schemas.microsoft.com/office/drawing/2014/main" id="{734F7032-1230-79E1-2647-FF17120BB6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42" y="1743819"/>
            <a:ext cx="3172910" cy="14024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10;&#10;Description automatically generated">
            <a:extLst>
              <a:ext uri="{FF2B5EF4-FFF2-40B4-BE49-F238E27FC236}">
                <a16:creationId xmlns:a16="http://schemas.microsoft.com/office/drawing/2014/main" id="{568A40EC-E140-F28F-F3AB-2DDA406B1EA6}"/>
              </a:ext>
            </a:extLst>
          </p:cNvPr>
          <p:cNvPicPr>
            <a:picLocks noChangeAspect="1"/>
          </p:cNvPicPr>
          <p:nvPr/>
        </p:nvPicPr>
        <p:blipFill rotWithShape="1">
          <a:blip r:embed="rId5">
            <a:extLst>
              <a:ext uri="{28A0092B-C50C-407E-A947-70E740481C1C}">
                <a14:useLocalDpi xmlns:a14="http://schemas.microsoft.com/office/drawing/2010/main" val="0"/>
              </a:ext>
            </a:extLst>
          </a:blip>
          <a:srcRect l="598"/>
          <a:stretch/>
        </p:blipFill>
        <p:spPr>
          <a:xfrm>
            <a:off x="559332" y="3055114"/>
            <a:ext cx="4457931" cy="3242591"/>
          </a:xfrm>
          <a:prstGeom prst="rect">
            <a:avLst/>
          </a:prstGeom>
        </p:spPr>
      </p:pic>
    </p:spTree>
    <p:extLst>
      <p:ext uri="{BB962C8B-B14F-4D97-AF65-F5344CB8AC3E}">
        <p14:creationId xmlns:p14="http://schemas.microsoft.com/office/powerpoint/2010/main" val="2854297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A5084984-72F0-0331-D3B0-499FCC1F290C}"/>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C355FCA-CE80-B291-805E-BBD384BDADA6}"/>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EAD01C8A-C8BF-F679-2457-BF48D054C221}"/>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8B954DCB-53BC-D715-A8D4-0023BABEF6FA}"/>
              </a:ext>
            </a:extLst>
          </p:cNvPr>
          <p:cNvSpPr txBox="1">
            <a:spLocks/>
          </p:cNvSpPr>
          <p:nvPr/>
        </p:nvSpPr>
        <p:spPr>
          <a:xfrm>
            <a:off x="604155" y="703273"/>
            <a:ext cx="8387445"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ACCESSING COURSE MATERIALS</a:t>
            </a:r>
          </a:p>
        </p:txBody>
      </p:sp>
      <p:sp>
        <p:nvSpPr>
          <p:cNvPr id="2" name="TextBox 1">
            <a:extLst>
              <a:ext uri="{FF2B5EF4-FFF2-40B4-BE49-F238E27FC236}">
                <a16:creationId xmlns:a16="http://schemas.microsoft.com/office/drawing/2014/main" id="{B0A66CBA-28FF-D511-A125-859F35484E1F}"/>
              </a:ext>
            </a:extLst>
          </p:cNvPr>
          <p:cNvSpPr txBox="1"/>
          <p:nvPr/>
        </p:nvSpPr>
        <p:spPr>
          <a:xfrm>
            <a:off x="604155" y="1988880"/>
            <a:ext cx="3191436" cy="3523400"/>
          </a:xfrm>
          <a:prstGeom prst="rect">
            <a:avLst/>
          </a:prstGeom>
          <a:noFill/>
        </p:spPr>
        <p:txBody>
          <a:bodyPr wrap="square">
            <a:spAutoFit/>
          </a:bodyPr>
          <a:lstStyle/>
          <a:p>
            <a:pPr rtl="0">
              <a:lnSpc>
                <a:spcPct val="150000"/>
              </a:lnSpc>
              <a:spcBef>
                <a:spcPts val="0"/>
              </a:spcBef>
              <a:spcAft>
                <a:spcPts val="1200"/>
              </a:spcAft>
            </a:pPr>
            <a:r>
              <a:rPr lang="en-US" dirty="0">
                <a:solidFill>
                  <a:srgbClr val="595959"/>
                </a:solidFill>
                <a:latin typeface="Montserrat" panose="00000500000000000000" pitchFamily="2" charset="0"/>
              </a:rPr>
              <a:t>We will be accessing the notebooks for this course via GitHub. </a:t>
            </a:r>
          </a:p>
          <a:p>
            <a:pPr rtl="0">
              <a:lnSpc>
                <a:spcPct val="150000"/>
              </a:lnSpc>
              <a:spcBef>
                <a:spcPts val="0"/>
              </a:spcBef>
              <a:spcAft>
                <a:spcPts val="1200"/>
              </a:spcAft>
            </a:pPr>
            <a:r>
              <a:rPr lang="en-US" dirty="0">
                <a:solidFill>
                  <a:srgbClr val="595959"/>
                </a:solidFill>
                <a:latin typeface="Montserrat" panose="00000500000000000000" pitchFamily="2" charset="0"/>
              </a:rPr>
              <a:t>You can clone the repo and run the notebooks locally or open them in </a:t>
            </a:r>
            <a:r>
              <a:rPr lang="en-US" dirty="0" err="1">
                <a:solidFill>
                  <a:srgbClr val="595959"/>
                </a:solidFill>
                <a:latin typeface="Montserrat" panose="00000500000000000000" pitchFamily="2" charset="0"/>
              </a:rPr>
              <a:t>colab</a:t>
            </a:r>
            <a:r>
              <a:rPr lang="en-US" dirty="0">
                <a:solidFill>
                  <a:srgbClr val="595959"/>
                </a:solidFill>
                <a:latin typeface="Montserrat" panose="00000500000000000000" pitchFamily="2" charset="0"/>
              </a:rPr>
              <a:t> via the links in the schedule.</a:t>
            </a:r>
          </a:p>
        </p:txBody>
      </p:sp>
      <p:pic>
        <p:nvPicPr>
          <p:cNvPr id="8" name="Picture 7" descr="A screenshot of a computer&#10;&#10;AI-generated content may be incorrect.">
            <a:extLst>
              <a:ext uri="{FF2B5EF4-FFF2-40B4-BE49-F238E27FC236}">
                <a16:creationId xmlns:a16="http://schemas.microsoft.com/office/drawing/2014/main" id="{EACBD769-2EBE-D801-E5B6-5FF4044BFEE0}"/>
              </a:ext>
            </a:extLst>
          </p:cNvPr>
          <p:cNvPicPr>
            <a:picLocks noChangeAspect="1"/>
          </p:cNvPicPr>
          <p:nvPr/>
        </p:nvPicPr>
        <p:blipFill>
          <a:blip r:embed="rId4">
            <a:extLst>
              <a:ext uri="{28A0092B-C50C-407E-A947-70E740481C1C}">
                <a14:useLocalDpi xmlns:a14="http://schemas.microsoft.com/office/drawing/2010/main" val="0"/>
              </a:ext>
            </a:extLst>
          </a:blip>
          <a:srcRect t="30705"/>
          <a:stretch/>
        </p:blipFill>
        <p:spPr>
          <a:xfrm>
            <a:off x="4736907" y="1676645"/>
            <a:ext cx="6850938" cy="4752268"/>
          </a:xfrm>
          <a:prstGeom prst="rect">
            <a:avLst/>
          </a:prstGeom>
        </p:spPr>
      </p:pic>
      <p:sp>
        <p:nvSpPr>
          <p:cNvPr id="4" name="Rectangle 3">
            <a:extLst>
              <a:ext uri="{FF2B5EF4-FFF2-40B4-BE49-F238E27FC236}">
                <a16:creationId xmlns:a16="http://schemas.microsoft.com/office/drawing/2014/main" id="{EDC9A8CD-A08A-28B4-979B-FE2E067B2166}"/>
              </a:ext>
            </a:extLst>
          </p:cNvPr>
          <p:cNvSpPr/>
          <p:nvPr/>
        </p:nvSpPr>
        <p:spPr>
          <a:xfrm>
            <a:off x="5048560" y="3864520"/>
            <a:ext cx="1308697" cy="23939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54537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DCA8D-1FE6-D593-2474-5DFB58C8C927}"/>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D30FCC1C-0582-C8C9-F0A5-73773FB1E94B}"/>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87DF7389-3914-E190-C2E7-959D3D9D9CE4}"/>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66F2B47D-8826-D2AB-6896-F6BF2A4B0042}"/>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2E4E236D-6BE5-46FD-BD4F-5024FA800384}"/>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Numpy and Pandas Notebooks</a:t>
            </a:r>
          </a:p>
        </p:txBody>
      </p:sp>
      <p:grpSp>
        <p:nvGrpSpPr>
          <p:cNvPr id="4" name="Group 4">
            <a:extLst>
              <a:ext uri="{FF2B5EF4-FFF2-40B4-BE49-F238E27FC236}">
                <a16:creationId xmlns:a16="http://schemas.microsoft.com/office/drawing/2014/main" id="{68B0F784-CFCB-DFB1-6231-1E30DE289395}"/>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CACC98ED-9351-EC4D-C961-DAA208C6DF60}"/>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672F086E-D61D-A62B-79F3-1487266AA435}"/>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4639F736-5E47-B1E9-BF72-FE7443F008EB}"/>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0FA09FEF-C348-703C-4B64-02F2F7F6ECC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1081708" y="2478279"/>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B5AFBCB3-9BB8-A625-B7ED-9B1B45FBBA4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086" y="4061823"/>
            <a:ext cx="2717538" cy="1098692"/>
          </a:xfrm>
          <a:prstGeom prst="rect">
            <a:avLst/>
          </a:prstGeom>
        </p:spPr>
      </p:pic>
    </p:spTree>
    <p:extLst>
      <p:ext uri="{BB962C8B-B14F-4D97-AF65-F5344CB8AC3E}">
        <p14:creationId xmlns:p14="http://schemas.microsoft.com/office/powerpoint/2010/main" val="494733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AA12D5A-5DF4-7548-AC2B-41958F1875AD}"/>
              </a:ext>
            </a:extLst>
          </p:cNvPr>
          <p:cNvSpPr/>
          <p:nvPr/>
        </p:nvSpPr>
        <p:spPr>
          <a:xfrm>
            <a:off x="6474591" y="20117"/>
            <a:ext cx="573627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grpSp>
        <p:nvGrpSpPr>
          <p:cNvPr id="27" name="Group 26">
            <a:extLst>
              <a:ext uri="{FF2B5EF4-FFF2-40B4-BE49-F238E27FC236}">
                <a16:creationId xmlns:a16="http://schemas.microsoft.com/office/drawing/2014/main" id="{27E055AA-0EC9-FBF1-B4D0-AB773551C6C7}"/>
              </a:ext>
            </a:extLst>
          </p:cNvPr>
          <p:cNvGrpSpPr/>
          <p:nvPr/>
        </p:nvGrpSpPr>
        <p:grpSpPr>
          <a:xfrm>
            <a:off x="7112000" y="4763681"/>
            <a:ext cx="2609669" cy="1819515"/>
            <a:chOff x="8380145" y="7341528"/>
            <a:chExt cx="4419600" cy="2665379"/>
          </a:xfrm>
        </p:grpSpPr>
        <p:sp>
          <p:nvSpPr>
            <p:cNvPr id="28" name="Freeform 8">
              <a:extLst>
                <a:ext uri="{FF2B5EF4-FFF2-40B4-BE49-F238E27FC236}">
                  <a16:creationId xmlns:a16="http://schemas.microsoft.com/office/drawing/2014/main" id="{7E35FD7A-53FF-AB1D-3296-37472F669CE9}"/>
                </a:ext>
              </a:extLst>
            </p:cNvPr>
            <p:cNvSpPr/>
            <p:nvPr/>
          </p:nvSpPr>
          <p:spPr>
            <a:xfrm>
              <a:off x="8380145" y="7341528"/>
              <a:ext cx="4419600" cy="2665379"/>
            </a:xfrm>
            <a:custGeom>
              <a:avLst/>
              <a:gdLst/>
              <a:ahLst/>
              <a:cxnLst/>
              <a:rect l="l" t="t" r="r" b="b"/>
              <a:pathLst>
                <a:path w="4837349" h="3224899">
                  <a:moveTo>
                    <a:pt x="0" y="0"/>
                  </a:moveTo>
                  <a:lnTo>
                    <a:pt x="4837348" y="0"/>
                  </a:lnTo>
                  <a:lnTo>
                    <a:pt x="4837348" y="3224899"/>
                  </a:lnTo>
                  <a:lnTo>
                    <a:pt x="0" y="3224899"/>
                  </a:lnTo>
                  <a:lnTo>
                    <a:pt x="0" y="0"/>
                  </a:lnTo>
                  <a:close/>
                </a:path>
              </a:pathLst>
            </a:custGeom>
            <a:blipFill>
              <a:blip r:embed="rId3"/>
              <a:stretch>
                <a:fillRect l="-6012" t="-12577" r="-3440" b="-8416"/>
              </a:stretch>
            </a:blipFill>
            <a:ln>
              <a:solidFill>
                <a:schemeClr val="tx1">
                  <a:lumMod val="65000"/>
                  <a:lumOff val="35000"/>
                </a:schemeClr>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cxnSp>
          <p:nvCxnSpPr>
            <p:cNvPr id="29" name="Straight Connector 28">
              <a:extLst>
                <a:ext uri="{FF2B5EF4-FFF2-40B4-BE49-F238E27FC236}">
                  <a16:creationId xmlns:a16="http://schemas.microsoft.com/office/drawing/2014/main" id="{C54C7D09-3819-67F7-5F7F-4E696AFE6978}"/>
                </a:ext>
              </a:extLst>
            </p:cNvPr>
            <p:cNvCxnSpPr>
              <a:cxnSpLocks/>
            </p:cNvCxnSpPr>
            <p:nvPr/>
          </p:nvCxnSpPr>
          <p:spPr>
            <a:xfrm flipV="1">
              <a:off x="8915400" y="7734300"/>
              <a:ext cx="3276600" cy="2059021"/>
            </a:xfrm>
            <a:prstGeom prst="line">
              <a:avLst/>
            </a:prstGeom>
            <a:ln w="254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0" name="TextBox 10"/>
          <p:cNvSpPr txBox="1"/>
          <p:nvPr/>
        </p:nvSpPr>
        <p:spPr>
          <a:xfrm>
            <a:off x="991284" y="2497655"/>
            <a:ext cx="5058037" cy="342542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Before we can start modelling we need to familiarize ourselves with the data.</a:t>
            </a:r>
          </a:p>
          <a:p>
            <a:pPr>
              <a:lnSpc>
                <a:spcPts val="2987"/>
              </a:lnSpc>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What data do we have?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Does it look as you expected? </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Key characteristics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What kind of analysis can we do?</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How do we need to prepare the data for analysis?</a:t>
            </a:r>
          </a:p>
        </p:txBody>
      </p:sp>
      <p:pic>
        <p:nvPicPr>
          <p:cNvPr id="24" name="Picture 23" descr="A diagram of a city&#10;&#10;Description automatically generated">
            <a:extLst>
              <a:ext uri="{FF2B5EF4-FFF2-40B4-BE49-F238E27FC236}">
                <a16:creationId xmlns:a16="http://schemas.microsoft.com/office/drawing/2014/main" id="{44D82E15-4257-27B6-0C24-D397C3E71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5737" y="4004474"/>
            <a:ext cx="2590800" cy="2184641"/>
          </a:xfrm>
          <a:prstGeom prst="rect">
            <a:avLst/>
          </a:prstGeom>
          <a:ln>
            <a:solidFill>
              <a:schemeClr val="tx1">
                <a:lumMod val="65000"/>
                <a:lumOff val="35000"/>
              </a:schemeClr>
            </a:solidFill>
          </a:ln>
        </p:spPr>
      </p:pic>
      <p:sp>
        <p:nvSpPr>
          <p:cNvPr id="17" name="Freeform 7">
            <a:extLst>
              <a:ext uri="{FF2B5EF4-FFF2-40B4-BE49-F238E27FC236}">
                <a16:creationId xmlns:a16="http://schemas.microsoft.com/office/drawing/2014/main" id="{954F4AB2-1D8D-5F35-F4AF-DD04AEA62A51}"/>
              </a:ext>
            </a:extLst>
          </p:cNvPr>
          <p:cNvSpPr/>
          <p:nvPr/>
        </p:nvSpPr>
        <p:spPr>
          <a:xfrm>
            <a:off x="7112000" y="2420436"/>
            <a:ext cx="2590800" cy="2002087"/>
          </a:xfrm>
          <a:custGeom>
            <a:avLst/>
            <a:gdLst/>
            <a:ahLst/>
            <a:cxnLst/>
            <a:rect l="l" t="t" r="r" b="b"/>
            <a:pathLst>
              <a:path w="5081874" h="3387916">
                <a:moveTo>
                  <a:pt x="0" y="0"/>
                </a:moveTo>
                <a:lnTo>
                  <a:pt x="5081873" y="0"/>
                </a:lnTo>
                <a:lnTo>
                  <a:pt x="5081873" y="3387915"/>
                </a:lnTo>
                <a:lnTo>
                  <a:pt x="0" y="3387915"/>
                </a:lnTo>
                <a:lnTo>
                  <a:pt x="0" y="0"/>
                </a:lnTo>
                <a:close/>
              </a:path>
            </a:pathLst>
          </a:custGeom>
          <a:blipFill>
            <a:blip r:embed="rId5"/>
            <a:stretch>
              <a:fillRect l="-8030" t="-9319" r="-17684" b="-10845"/>
            </a:stretch>
          </a:blipFill>
          <a:ln>
            <a:solidFill>
              <a:schemeClr val="tx1">
                <a:lumMod val="65000"/>
                <a:lumOff val="35000"/>
              </a:schemeClr>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26" name="Picture 25" descr="A diagram of different sizes and colors&#10;&#10;Description automatically generated">
            <a:extLst>
              <a:ext uri="{FF2B5EF4-FFF2-40B4-BE49-F238E27FC236}">
                <a16:creationId xmlns:a16="http://schemas.microsoft.com/office/drawing/2014/main" id="{5F2AD7BF-8B15-3F54-06A5-D90833E52F6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937" t="12752" r="23437" b="12830"/>
          <a:stretch/>
        </p:blipFill>
        <p:spPr>
          <a:xfrm>
            <a:off x="9194800" y="1615091"/>
            <a:ext cx="2590800" cy="2203474"/>
          </a:xfrm>
          <a:prstGeom prst="rect">
            <a:avLst/>
          </a:prstGeom>
          <a:ln>
            <a:solidFill>
              <a:schemeClr val="tx1">
                <a:lumMod val="65000"/>
                <a:lumOff val="35000"/>
              </a:schemeClr>
            </a:solidFill>
          </a:ln>
        </p:spPr>
      </p:pic>
      <p:sp>
        <p:nvSpPr>
          <p:cNvPr id="30" name="TextBox 10">
            <a:extLst>
              <a:ext uri="{FF2B5EF4-FFF2-40B4-BE49-F238E27FC236}">
                <a16:creationId xmlns:a16="http://schemas.microsoft.com/office/drawing/2014/main" id="{7E69BD36-6C9D-ED68-C2D3-F0AC6AEC370F}"/>
              </a:ext>
            </a:extLst>
          </p:cNvPr>
          <p:cNvSpPr txBox="1"/>
          <p:nvPr/>
        </p:nvSpPr>
        <p:spPr>
          <a:xfrm>
            <a:off x="8260299" y="2374757"/>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Density Plot</a:t>
            </a:r>
          </a:p>
        </p:txBody>
      </p:sp>
      <p:sp>
        <p:nvSpPr>
          <p:cNvPr id="31" name="TextBox 10">
            <a:extLst>
              <a:ext uri="{FF2B5EF4-FFF2-40B4-BE49-F238E27FC236}">
                <a16:creationId xmlns:a16="http://schemas.microsoft.com/office/drawing/2014/main" id="{74066E5F-ADE4-6AB1-6265-6856D2874A69}"/>
              </a:ext>
            </a:extLst>
          </p:cNvPr>
          <p:cNvSpPr txBox="1"/>
          <p:nvPr/>
        </p:nvSpPr>
        <p:spPr>
          <a:xfrm>
            <a:off x="11192460" y="1562979"/>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Biplot</a:t>
            </a:r>
          </a:p>
        </p:txBody>
      </p:sp>
      <p:sp>
        <p:nvSpPr>
          <p:cNvPr id="32" name="TextBox 10">
            <a:extLst>
              <a:ext uri="{FF2B5EF4-FFF2-40B4-BE49-F238E27FC236}">
                <a16:creationId xmlns:a16="http://schemas.microsoft.com/office/drawing/2014/main" id="{6AF05C40-21EF-2C86-57D2-B94487C8A7AF}"/>
              </a:ext>
            </a:extLst>
          </p:cNvPr>
          <p:cNvSpPr txBox="1"/>
          <p:nvPr/>
        </p:nvSpPr>
        <p:spPr>
          <a:xfrm>
            <a:off x="8254493" y="4695840"/>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Scatter Plot</a:t>
            </a:r>
          </a:p>
        </p:txBody>
      </p:sp>
      <p:sp>
        <p:nvSpPr>
          <p:cNvPr id="33" name="TextBox 10">
            <a:extLst>
              <a:ext uri="{FF2B5EF4-FFF2-40B4-BE49-F238E27FC236}">
                <a16:creationId xmlns:a16="http://schemas.microsoft.com/office/drawing/2014/main" id="{EA9DD776-6546-5CE1-929F-DD4372F77578}"/>
              </a:ext>
            </a:extLst>
          </p:cNvPr>
          <p:cNvSpPr txBox="1"/>
          <p:nvPr/>
        </p:nvSpPr>
        <p:spPr>
          <a:xfrm>
            <a:off x="10817949" y="4004474"/>
            <a:ext cx="1069251" cy="33077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Dendrogram</a:t>
            </a:r>
          </a:p>
        </p:txBody>
      </p:sp>
      <p:pic>
        <p:nvPicPr>
          <p:cNvPr id="34" name="Picture 33" descr="A blue and black logo&#10;&#10;Description automatically generated">
            <a:extLst>
              <a:ext uri="{FF2B5EF4-FFF2-40B4-BE49-F238E27FC236}">
                <a16:creationId xmlns:a16="http://schemas.microsoft.com/office/drawing/2014/main" id="{AED0E294-2328-3B7B-8A33-090D04D7BD06}"/>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2" name="Freeform 4">
            <a:extLst>
              <a:ext uri="{FF2B5EF4-FFF2-40B4-BE49-F238E27FC236}">
                <a16:creationId xmlns:a16="http://schemas.microsoft.com/office/drawing/2014/main" id="{EB2554A0-CCF5-9122-EEA4-9C61F5DD4AAD}"/>
              </a:ext>
            </a:extLst>
          </p:cNvPr>
          <p:cNvSpPr/>
          <p:nvPr/>
        </p:nvSpPr>
        <p:spPr>
          <a:xfrm flipV="1">
            <a:off x="0" y="395980"/>
            <a:ext cx="1221087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6" name="TextBox 12">
            <a:extLst>
              <a:ext uri="{FF2B5EF4-FFF2-40B4-BE49-F238E27FC236}">
                <a16:creationId xmlns:a16="http://schemas.microsoft.com/office/drawing/2014/main" id="{B862FD86-994A-3A5D-3D04-9A9994203E9A}"/>
              </a:ext>
            </a:extLst>
          </p:cNvPr>
          <p:cNvSpPr txBox="1"/>
          <p:nvPr/>
        </p:nvSpPr>
        <p:spPr>
          <a:xfrm>
            <a:off x="1364982" y="576793"/>
            <a:ext cx="9245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EXPLORATORY DATA ANALYSIS</a:t>
            </a:r>
          </a:p>
        </p:txBody>
      </p:sp>
    </p:spTree>
    <p:extLst>
      <p:ext uri="{BB962C8B-B14F-4D97-AF65-F5344CB8AC3E}">
        <p14:creationId xmlns:p14="http://schemas.microsoft.com/office/powerpoint/2010/main" val="17367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0D7CB6C-31FC-4643-4521-B653264116C6}"/>
              </a:ext>
            </a:extLst>
          </p:cNvPr>
          <p:cNvGrpSpPr/>
          <p:nvPr/>
        </p:nvGrpSpPr>
        <p:grpSpPr>
          <a:xfrm flipH="1">
            <a:off x="0" y="4925682"/>
            <a:ext cx="12192000" cy="2205394"/>
            <a:chOff x="0" y="2616764"/>
            <a:chExt cx="7528484" cy="4241236"/>
          </a:xfrm>
        </p:grpSpPr>
        <p:pic>
          <p:nvPicPr>
            <p:cNvPr id="6" name="Picture 5" descr="A picture containing vector graphics, design&#10;&#10;Description automatically generated">
              <a:extLst>
                <a:ext uri="{FF2B5EF4-FFF2-40B4-BE49-F238E27FC236}">
                  <a16:creationId xmlns:a16="http://schemas.microsoft.com/office/drawing/2014/main" id="{85F21299-2493-6CA4-E311-21541FE9C1C7}"/>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2616764"/>
              <a:ext cx="7528484" cy="4241236"/>
            </a:xfrm>
            <a:prstGeom prst="rect">
              <a:avLst/>
            </a:prstGeom>
          </p:spPr>
        </p:pic>
        <p:sp>
          <p:nvSpPr>
            <p:cNvPr id="9" name="Rectangle 8">
              <a:extLst>
                <a:ext uri="{FF2B5EF4-FFF2-40B4-BE49-F238E27FC236}">
                  <a16:creationId xmlns:a16="http://schemas.microsoft.com/office/drawing/2014/main" id="{4636CAD5-C4B8-8D80-09A8-06FC9DF49F1B}"/>
                </a:ext>
              </a:extLst>
            </p:cNvPr>
            <p:cNvSpPr/>
            <p:nvPr/>
          </p:nvSpPr>
          <p:spPr>
            <a:xfrm>
              <a:off x="3764242" y="4085863"/>
              <a:ext cx="1953652" cy="86810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US" sz="1800"/>
            </a:p>
          </p:txBody>
        </p:sp>
      </p:grpSp>
      <p:sp>
        <p:nvSpPr>
          <p:cNvPr id="2" name="Title 1">
            <a:extLst>
              <a:ext uri="{FF2B5EF4-FFF2-40B4-BE49-F238E27FC236}">
                <a16:creationId xmlns:a16="http://schemas.microsoft.com/office/drawing/2014/main" id="{035097B5-71AF-A6DE-A90F-9E6A7DF8C765}"/>
              </a:ext>
            </a:extLst>
          </p:cNvPr>
          <p:cNvSpPr>
            <a:spLocks noGrp="1"/>
          </p:cNvSpPr>
          <p:nvPr>
            <p:ph type="title"/>
          </p:nvPr>
        </p:nvSpPr>
        <p:spPr>
          <a:xfrm>
            <a:off x="1188190" y="735143"/>
            <a:ext cx="10312148" cy="507333"/>
          </a:xfrm>
        </p:spPr>
        <p:txBody>
          <a:bodyPr>
            <a:normAutofit fontScale="90000"/>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4000" b="1" dirty="0">
                <a:solidFill>
                  <a:srgbClr val="404040"/>
                </a:solidFill>
                <a:latin typeface="Montserrat" pitchFamily="2" charset="77"/>
                <a:cs typeface="Futura Condensed Medium" panose="020B0602020204020303" pitchFamily="34" charset="-79"/>
              </a:rPr>
              <a:t>Center for Health Data Science (HeaDS)</a:t>
            </a:r>
          </a:p>
        </p:txBody>
      </p:sp>
      <p:sp>
        <p:nvSpPr>
          <p:cNvPr id="15" name="TextBox 14">
            <a:extLst>
              <a:ext uri="{FF2B5EF4-FFF2-40B4-BE49-F238E27FC236}">
                <a16:creationId xmlns:a16="http://schemas.microsoft.com/office/drawing/2014/main" id="{3DE2745E-76A4-5FB0-9623-0978AFE0A99A}"/>
              </a:ext>
            </a:extLst>
          </p:cNvPr>
          <p:cNvSpPr txBox="1"/>
          <p:nvPr/>
        </p:nvSpPr>
        <p:spPr>
          <a:xfrm>
            <a:off x="759395" y="2042109"/>
            <a:ext cx="7108713" cy="3611245"/>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2000" dirty="0">
                <a:solidFill>
                  <a:srgbClr val="404040"/>
                </a:solidFill>
                <a:latin typeface="Montserrat" pitchFamily="2" charset="77"/>
                <a:cs typeface="Futura Condensed Medium" panose="020B0602020204020303" pitchFamily="34" charset="-79"/>
              </a:rPr>
              <a:t>The mission of the Center is to strengthen </a:t>
            </a:r>
          </a:p>
          <a:p>
            <a:r>
              <a:rPr lang="en-US" sz="2000" b="1" dirty="0">
                <a:solidFill>
                  <a:srgbClr val="404040"/>
                </a:solidFill>
                <a:latin typeface="Montserrat" pitchFamily="2" charset="77"/>
                <a:cs typeface="Futura Condensed Medium" panose="020B0602020204020303" pitchFamily="34" charset="-79"/>
              </a:rPr>
              <a:t>health data science </a:t>
            </a:r>
            <a:r>
              <a:rPr lang="en-US" sz="2000" dirty="0">
                <a:solidFill>
                  <a:srgbClr val="404040"/>
                </a:solidFill>
                <a:latin typeface="Montserrat" pitchFamily="2" charset="77"/>
                <a:cs typeface="Futura Condensed Medium" panose="020B0602020204020303" pitchFamily="34" charset="-79"/>
              </a:rPr>
              <a:t>within the Faculty:</a:t>
            </a:r>
          </a:p>
          <a:p>
            <a:endParaRPr lang="en-US" sz="2000"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Active and visible hub for Health Data Science </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Providing data science support for researchers at SUND</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b="1" dirty="0">
                <a:solidFill>
                  <a:srgbClr val="404040"/>
                </a:solidFill>
                <a:latin typeface="Montserrat" pitchFamily="2" charset="77"/>
                <a:cs typeface="Futura Condensed Medium" panose="020B0602020204020303" pitchFamily="34" charset="-79"/>
              </a:rPr>
              <a:t>Courses</a:t>
            </a:r>
            <a:r>
              <a:rPr lang="en-US" sz="1867" dirty="0">
                <a:solidFill>
                  <a:srgbClr val="404040"/>
                </a:solidFill>
                <a:latin typeface="Montserrat" pitchFamily="2" charset="77"/>
                <a:cs typeface="Futura Condensed Medium" panose="020B0602020204020303" pitchFamily="34" charset="-79"/>
              </a:rPr>
              <a:t>, workshops and training environments to improve data science skills</a:t>
            </a:r>
          </a:p>
          <a:p>
            <a:endParaRPr lang="en-US" sz="1867" dirty="0">
              <a:solidFill>
                <a:srgbClr val="404040"/>
              </a:solidFill>
              <a:latin typeface="Montserrat" pitchFamily="2" charset="77"/>
              <a:cs typeface="Futura Condensed Medium" panose="020B0602020204020303" pitchFamily="34" charset="-79"/>
            </a:endParaRPr>
          </a:p>
          <a:p>
            <a:pPr marL="304815" indent="-304815">
              <a:buFont typeface="Arial" panose="020B0604020202020204" pitchFamily="34" charset="0"/>
              <a:buChar char="•"/>
            </a:pPr>
            <a:r>
              <a:rPr lang="en-US" sz="1867" dirty="0">
                <a:solidFill>
                  <a:srgbClr val="404040"/>
                </a:solidFill>
                <a:latin typeface="Montserrat" pitchFamily="2" charset="77"/>
                <a:cs typeface="Futura Condensed Medium" panose="020B0602020204020303" pitchFamily="34" charset="-79"/>
              </a:rPr>
              <a:t>Support a network of researchers and educators</a:t>
            </a:r>
          </a:p>
          <a:p>
            <a:endParaRPr lang="en-US" sz="2133" dirty="0">
              <a:latin typeface="Montserrat" pitchFamily="2" charset="77"/>
              <a:ea typeface="Tahoma" panose="020B0604030504040204" pitchFamily="34" charset="0"/>
              <a:cs typeface="Tahoma" panose="020B0604030504040204" pitchFamily="34" charset="0"/>
            </a:endParaRPr>
          </a:p>
        </p:txBody>
      </p:sp>
      <p:grpSp>
        <p:nvGrpSpPr>
          <p:cNvPr id="18" name="Group 17">
            <a:extLst>
              <a:ext uri="{FF2B5EF4-FFF2-40B4-BE49-F238E27FC236}">
                <a16:creationId xmlns:a16="http://schemas.microsoft.com/office/drawing/2014/main" id="{3206E48E-84A4-BF3E-BFBE-A026833E282E}"/>
              </a:ext>
            </a:extLst>
          </p:cNvPr>
          <p:cNvGrpSpPr>
            <a:grpSpLocks noChangeAspect="1"/>
          </p:cNvGrpSpPr>
          <p:nvPr/>
        </p:nvGrpSpPr>
        <p:grpSpPr>
          <a:xfrm>
            <a:off x="7962178" y="4648200"/>
            <a:ext cx="3980847" cy="2133599"/>
            <a:chOff x="0" y="5600700"/>
            <a:chExt cx="7961697" cy="4267200"/>
          </a:xfrm>
        </p:grpSpPr>
        <p:pic>
          <p:nvPicPr>
            <p:cNvPr id="14" name="Picture 13">
              <a:extLst>
                <a:ext uri="{FF2B5EF4-FFF2-40B4-BE49-F238E27FC236}">
                  <a16:creationId xmlns:a16="http://schemas.microsoft.com/office/drawing/2014/main" id="{9CB1FD74-EA0C-005A-3AD9-102ADDF4319F}"/>
                </a:ext>
              </a:extLst>
            </p:cNvPr>
            <p:cNvPicPr>
              <a:picLocks noChangeAspect="1"/>
            </p:cNvPicPr>
            <p:nvPr/>
          </p:nvPicPr>
          <p:blipFill>
            <a:blip r:embed="rId4"/>
            <a:stretch>
              <a:fillRect/>
            </a:stretch>
          </p:blipFill>
          <p:spPr>
            <a:xfrm>
              <a:off x="0" y="5600700"/>
              <a:ext cx="7961697" cy="4267200"/>
            </a:xfrm>
            <a:prstGeom prst="rect">
              <a:avLst/>
            </a:prstGeom>
          </p:spPr>
        </p:pic>
        <p:sp>
          <p:nvSpPr>
            <p:cNvPr id="17" name="Freeform 16">
              <a:extLst>
                <a:ext uri="{FF2B5EF4-FFF2-40B4-BE49-F238E27FC236}">
                  <a16:creationId xmlns:a16="http://schemas.microsoft.com/office/drawing/2014/main" id="{2DE7B7B4-0FEC-DE1F-21FE-84BB833F8D4D}"/>
                </a:ext>
              </a:extLst>
            </p:cNvPr>
            <p:cNvSpPr>
              <a:spLocks noChangeAspect="1"/>
            </p:cNvSpPr>
            <p:nvPr/>
          </p:nvSpPr>
          <p:spPr>
            <a:xfrm>
              <a:off x="2667000" y="5995654"/>
              <a:ext cx="2986742" cy="3262646"/>
            </a:xfrm>
            <a:custGeom>
              <a:avLst/>
              <a:gdLst/>
              <a:ahLst/>
              <a:cxnLst/>
              <a:rect l="l" t="t" r="r" b="b"/>
              <a:pathLst>
                <a:path w="2623924" h="2623924">
                  <a:moveTo>
                    <a:pt x="0" y="0"/>
                  </a:moveTo>
                  <a:lnTo>
                    <a:pt x="2623925" y="0"/>
                  </a:lnTo>
                  <a:lnTo>
                    <a:pt x="2623925" y="2623925"/>
                  </a:lnTo>
                  <a:lnTo>
                    <a:pt x="0" y="2623925"/>
                  </a:lnTo>
                  <a:lnTo>
                    <a:pt x="0" y="0"/>
                  </a:lnTo>
                  <a:close/>
                </a:path>
              </a:pathLst>
            </a:custGeom>
            <a:blipFill>
              <a:blip r:embed="rId5"/>
              <a:stretch>
                <a:fillRect l="-27586" t="-18885" r="-31034" b="-24450"/>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grpSp>
      <p:cxnSp>
        <p:nvCxnSpPr>
          <p:cNvPr id="3" name="Straight Connector 2">
            <a:extLst>
              <a:ext uri="{FF2B5EF4-FFF2-40B4-BE49-F238E27FC236}">
                <a16:creationId xmlns:a16="http://schemas.microsoft.com/office/drawing/2014/main" id="{860F731E-5264-1AF9-1E90-8016E5704046}"/>
              </a:ext>
            </a:extLst>
          </p:cNvPr>
          <p:cNvCxnSpPr>
            <a:cxnSpLocks/>
          </p:cNvCxnSpPr>
          <p:nvPr/>
        </p:nvCxnSpPr>
        <p:spPr>
          <a:xfrm>
            <a:off x="609600" y="1498600"/>
            <a:ext cx="11023600" cy="0"/>
          </a:xfrm>
          <a:prstGeom prst="line">
            <a:avLst/>
          </a:prstGeom>
          <a:ln w="38100">
            <a:solidFill>
              <a:srgbClr val="3B4A52"/>
            </a:solidFill>
          </a:ln>
        </p:spPr>
        <p:style>
          <a:lnRef idx="1">
            <a:schemeClr val="accent1"/>
          </a:lnRef>
          <a:fillRef idx="0">
            <a:schemeClr val="accent1"/>
          </a:fillRef>
          <a:effectRef idx="0">
            <a:schemeClr val="accent1"/>
          </a:effectRef>
          <a:fontRef idx="minor">
            <a:schemeClr val="tx1"/>
          </a:fontRef>
        </p:style>
      </p:cxnSp>
      <p:pic>
        <p:nvPicPr>
          <p:cNvPr id="7" name="Picture 6" descr="A group of people posing for a photo&#10;&#10;AI-generated content may be incorrect.">
            <a:extLst>
              <a:ext uri="{FF2B5EF4-FFF2-40B4-BE49-F238E27FC236}">
                <a16:creationId xmlns:a16="http://schemas.microsoft.com/office/drawing/2014/main" id="{400C0548-A06A-B4AF-6478-8D4A047BF5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62177" y="1932318"/>
            <a:ext cx="3980848" cy="2171372"/>
          </a:xfrm>
          <a:prstGeom prst="rect">
            <a:avLst/>
          </a:prstGeom>
        </p:spPr>
      </p:pic>
    </p:spTree>
    <p:extLst>
      <p:ext uri="{BB962C8B-B14F-4D97-AF65-F5344CB8AC3E}">
        <p14:creationId xmlns:p14="http://schemas.microsoft.com/office/powerpoint/2010/main" val="3387005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9" name="Freeform 4">
            <a:extLst>
              <a:ext uri="{FF2B5EF4-FFF2-40B4-BE49-F238E27FC236}">
                <a16:creationId xmlns:a16="http://schemas.microsoft.com/office/drawing/2014/main" id="{833B6F51-0EF4-1425-0A84-2887250C764C}"/>
              </a:ext>
            </a:extLst>
          </p:cNvPr>
          <p:cNvSpPr/>
          <p:nvPr/>
        </p:nvSpPr>
        <p:spPr>
          <a:xfrm>
            <a:off x="-10694" y="347823"/>
            <a:ext cx="12202694" cy="1365382"/>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3" name="Rectangle 2">
            <a:extLst>
              <a:ext uri="{FF2B5EF4-FFF2-40B4-BE49-F238E27FC236}">
                <a16:creationId xmlns:a16="http://schemas.microsoft.com/office/drawing/2014/main" id="{9D0E6191-CC74-7526-2DDD-57F9445EE5E4}"/>
              </a:ext>
            </a:extLst>
          </p:cNvPr>
          <p:cNvSpPr/>
          <p:nvPr/>
        </p:nvSpPr>
        <p:spPr>
          <a:xfrm>
            <a:off x="6451601" y="0"/>
            <a:ext cx="584199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7" name="TextBox 7"/>
          <p:cNvSpPr txBox="1"/>
          <p:nvPr/>
        </p:nvSpPr>
        <p:spPr>
          <a:xfrm>
            <a:off x="609600" y="720000"/>
            <a:ext cx="9776611" cy="62688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SUMMARY STATISTICS</a:t>
            </a:r>
          </a:p>
        </p:txBody>
      </p:sp>
      <p:sp>
        <p:nvSpPr>
          <p:cNvPr id="8" name="TextBox 8"/>
          <p:cNvSpPr txBox="1"/>
          <p:nvPr/>
        </p:nvSpPr>
        <p:spPr>
          <a:xfrm>
            <a:off x="558800" y="2383691"/>
            <a:ext cx="5765800" cy="41949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a:rPr>
              <a:t>Summary statistics are used to distill a dataset into some key characteristics.</a:t>
            </a:r>
          </a:p>
          <a:p>
            <a:pPr>
              <a:lnSpc>
                <a:spcPts val="2987"/>
              </a:lnSpc>
            </a:pPr>
            <a:endParaRPr lang="en-US" sz="1867" dirty="0">
              <a:solidFill>
                <a:srgbClr val="404040"/>
              </a:solidFill>
              <a:latin typeface="Montserrat"/>
            </a:endParaRPr>
          </a:p>
          <a:p>
            <a:pPr>
              <a:lnSpc>
                <a:spcPts val="2987"/>
              </a:lnSpc>
            </a:pPr>
            <a:r>
              <a:rPr lang="en-US" sz="1867" dirty="0">
                <a:solidFill>
                  <a:srgbClr val="404040"/>
                </a:solidFill>
                <a:latin typeface="Montserrat"/>
              </a:rPr>
              <a:t>They often include the following measures:</a:t>
            </a:r>
          </a:p>
          <a:p>
            <a:pPr marL="304815" indent="-304815">
              <a:lnSpc>
                <a:spcPts val="2987"/>
              </a:lnSpc>
              <a:buFont typeface="Arial" panose="020B0604020202020204" pitchFamily="34" charset="0"/>
              <a:buChar char="•"/>
            </a:pPr>
            <a:r>
              <a:rPr lang="en-US" sz="1867" dirty="0">
                <a:solidFill>
                  <a:srgbClr val="404040"/>
                </a:solidFill>
                <a:latin typeface="Montserrat"/>
              </a:rPr>
              <a:t>Central tendency (mean, median, mode)</a:t>
            </a:r>
          </a:p>
          <a:p>
            <a:pPr marL="304815" indent="-304815">
              <a:lnSpc>
                <a:spcPts val="2987"/>
              </a:lnSpc>
              <a:buFont typeface="Arial" panose="020B0604020202020204" pitchFamily="34" charset="0"/>
              <a:buChar char="•"/>
            </a:pPr>
            <a:r>
              <a:rPr lang="en-US" sz="1867" dirty="0">
                <a:solidFill>
                  <a:srgbClr val="404040"/>
                </a:solidFill>
                <a:latin typeface="Montserrat"/>
              </a:rPr>
              <a:t>Spread (standard deviation)</a:t>
            </a:r>
          </a:p>
          <a:p>
            <a:pPr marL="304815" indent="-304815">
              <a:lnSpc>
                <a:spcPts val="2987"/>
              </a:lnSpc>
              <a:buFont typeface="Arial" panose="020B0604020202020204" pitchFamily="34" charset="0"/>
              <a:buChar char="•"/>
            </a:pPr>
            <a:r>
              <a:rPr lang="en-US" sz="1867" dirty="0">
                <a:solidFill>
                  <a:srgbClr val="404040"/>
                </a:solidFill>
                <a:latin typeface="Montserrat"/>
              </a:rPr>
              <a:t>Minimum and Maximum</a:t>
            </a:r>
          </a:p>
          <a:p>
            <a:pPr marL="304815" indent="-304815">
              <a:lnSpc>
                <a:spcPts val="2987"/>
              </a:lnSpc>
              <a:buFont typeface="Arial" panose="020B0604020202020204" pitchFamily="34" charset="0"/>
              <a:buChar char="•"/>
            </a:pPr>
            <a:r>
              <a:rPr lang="en-US" sz="1867" dirty="0">
                <a:solidFill>
                  <a:srgbClr val="404040"/>
                </a:solidFill>
                <a:latin typeface="Montserrat"/>
              </a:rPr>
              <a:t>Quartiles </a:t>
            </a:r>
          </a:p>
          <a:p>
            <a:pPr marL="304815" indent="-304815">
              <a:lnSpc>
                <a:spcPts val="2987"/>
              </a:lnSpc>
              <a:buFont typeface="Arial" panose="020B0604020202020204" pitchFamily="34" charset="0"/>
              <a:buChar char="•"/>
            </a:pPr>
            <a:r>
              <a:rPr lang="en-US" sz="1867" dirty="0">
                <a:solidFill>
                  <a:srgbClr val="404040"/>
                </a:solidFill>
                <a:latin typeface="Montserrat"/>
              </a:rPr>
              <a:t>Shape of the distribution</a:t>
            </a:r>
          </a:p>
          <a:p>
            <a:pPr marL="304815" indent="-304815">
              <a:lnSpc>
                <a:spcPts val="2987"/>
              </a:lnSpc>
              <a:buFont typeface="Arial" panose="020B0604020202020204" pitchFamily="34" charset="0"/>
              <a:buChar char="•"/>
            </a:pPr>
            <a:r>
              <a:rPr lang="en-US" sz="1867" dirty="0">
                <a:solidFill>
                  <a:srgbClr val="404040"/>
                </a:solidFill>
                <a:latin typeface="Montserrat"/>
              </a:rPr>
              <a:t>Correlation between features</a:t>
            </a:r>
          </a:p>
          <a:p>
            <a:pPr>
              <a:lnSpc>
                <a:spcPts val="2987"/>
              </a:lnSpc>
            </a:pPr>
            <a:endParaRPr lang="en-US" sz="1867" dirty="0">
              <a:solidFill>
                <a:srgbClr val="404040"/>
              </a:solidFill>
              <a:latin typeface="Montserrat"/>
            </a:endParaRPr>
          </a:p>
        </p:txBody>
      </p:sp>
      <p:pic>
        <p:nvPicPr>
          <p:cNvPr id="6" name="Picture 5" descr="A blue and black logo&#10;&#10;Description automatically generated">
            <a:extLst>
              <a:ext uri="{FF2B5EF4-FFF2-40B4-BE49-F238E27FC236}">
                <a16:creationId xmlns:a16="http://schemas.microsoft.com/office/drawing/2014/main" id="{8E4FA2DE-3FB6-D496-E53A-E23E514D4DD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5" name="Picture 4" descr="A diagram of a box with text&#10;&#10;Description automatically generated with medium confidence">
            <a:extLst>
              <a:ext uri="{FF2B5EF4-FFF2-40B4-BE49-F238E27FC236}">
                <a16:creationId xmlns:a16="http://schemas.microsoft.com/office/drawing/2014/main" id="{DA2B0B3D-7CB8-BF72-1D0B-7F81FDAD0D5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69" t="2593" r="1923" b="18148"/>
          <a:stretch/>
        </p:blipFill>
        <p:spPr>
          <a:xfrm>
            <a:off x="7379043" y="720000"/>
            <a:ext cx="2193571" cy="2827857"/>
          </a:xfrm>
          <a:prstGeom prst="rect">
            <a:avLst/>
          </a:prstGeom>
        </p:spPr>
      </p:pic>
      <p:pic>
        <p:nvPicPr>
          <p:cNvPr id="11" name="Picture 10" descr="A graph with different colored lines&#10;&#10;Description automatically generated">
            <a:extLst>
              <a:ext uri="{FF2B5EF4-FFF2-40B4-BE49-F238E27FC236}">
                <a16:creationId xmlns:a16="http://schemas.microsoft.com/office/drawing/2014/main" id="{B854738E-6F4F-BFC9-5918-A56E704F90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79043" y="3814398"/>
            <a:ext cx="3962401" cy="2641600"/>
          </a:xfrm>
          <a:prstGeom prst="rect">
            <a:avLst/>
          </a:prstGeom>
        </p:spPr>
      </p:pic>
    </p:spTree>
    <p:extLst>
      <p:ext uri="{BB962C8B-B14F-4D97-AF65-F5344CB8AC3E}">
        <p14:creationId xmlns:p14="http://schemas.microsoft.com/office/powerpoint/2010/main" val="592969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201404" y="776716"/>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DATA CLEANING AND SET-UP</a:t>
            </a:r>
          </a:p>
        </p:txBody>
      </p:sp>
      <p:sp>
        <p:nvSpPr>
          <p:cNvPr id="8" name="TextBox 8"/>
          <p:cNvSpPr txBox="1"/>
          <p:nvPr/>
        </p:nvSpPr>
        <p:spPr>
          <a:xfrm>
            <a:off x="1201988" y="1868937"/>
            <a:ext cx="6901091" cy="227126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We want to clean up our data:</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Remove data outliers or duplicates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Ensure categorical variables are spelled the same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Change one type of variable to another type</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Merge, add or remove variables</a:t>
            </a:r>
          </a:p>
          <a:p>
            <a:pPr marL="304815" indent="-304815">
              <a:lnSpc>
                <a:spcPts val="2987"/>
              </a:lnSpc>
              <a:buFont typeface="Arial" panose="020B0604020202020204" pitchFamily="34" charset="0"/>
              <a:buChar char="•"/>
            </a:pPr>
            <a:r>
              <a:rPr lang="en-US" sz="1867" dirty="0">
                <a:solidFill>
                  <a:srgbClr val="404040"/>
                </a:solidFill>
                <a:latin typeface="Montserrat"/>
              </a:rPr>
              <a:t>Layout, long VS wide format</a:t>
            </a:r>
          </a:p>
        </p:txBody>
      </p:sp>
      <p:sp>
        <p:nvSpPr>
          <p:cNvPr id="9" name="Freeform 4">
            <a:extLst>
              <a:ext uri="{FF2B5EF4-FFF2-40B4-BE49-F238E27FC236}">
                <a16:creationId xmlns:a16="http://schemas.microsoft.com/office/drawing/2014/main" id="{A79A4A5D-17DE-AD82-BFE9-A5DA732EE9AE}"/>
              </a:ext>
            </a:extLst>
          </p:cNvPr>
          <p:cNvSpPr/>
          <p:nvPr/>
        </p:nvSpPr>
        <p:spPr>
          <a:xfrm>
            <a:off x="0" y="1"/>
            <a:ext cx="626231"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8">
            <a:extLst>
              <a:ext uri="{FF2B5EF4-FFF2-40B4-BE49-F238E27FC236}">
                <a16:creationId xmlns:a16="http://schemas.microsoft.com/office/drawing/2014/main" id="{5407D3D1-8403-6237-FAAD-4688F8C7F33E}"/>
              </a:ext>
            </a:extLst>
          </p:cNvPr>
          <p:cNvSpPr txBox="1"/>
          <p:nvPr/>
        </p:nvSpPr>
        <p:spPr>
          <a:xfrm>
            <a:off x="1201404" y="4699499"/>
            <a:ext cx="7975600" cy="11171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Missing values: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Filter out some/all missing values</a:t>
            </a: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Impute missing values (Regression, Maximum Likelihood, ML)</a:t>
            </a:r>
          </a:p>
        </p:txBody>
      </p:sp>
      <p:graphicFrame>
        <p:nvGraphicFramePr>
          <p:cNvPr id="14" name="Table 13">
            <a:extLst>
              <a:ext uri="{FF2B5EF4-FFF2-40B4-BE49-F238E27FC236}">
                <a16:creationId xmlns:a16="http://schemas.microsoft.com/office/drawing/2014/main" id="{47320FCD-D976-31A4-1450-7EFF87B890FD}"/>
              </a:ext>
            </a:extLst>
          </p:cNvPr>
          <p:cNvGraphicFramePr>
            <a:graphicFrameLocks noGrp="1"/>
          </p:cNvGraphicFramePr>
          <p:nvPr>
            <p:extLst>
              <p:ext uri="{D42A27DB-BD31-4B8C-83A1-F6EECF244321}">
                <p14:modId xmlns:p14="http://schemas.microsoft.com/office/powerpoint/2010/main" val="2972157216"/>
              </p:ext>
            </p:extLst>
          </p:nvPr>
        </p:nvGraphicFramePr>
        <p:xfrm>
          <a:off x="9657852" y="1940943"/>
          <a:ext cx="1826858" cy="982132"/>
        </p:xfrm>
        <a:graphic>
          <a:graphicData uri="http://schemas.openxmlformats.org/drawingml/2006/table">
            <a:tbl>
              <a:tblPr firstRow="1" bandRow="1">
                <a:tableStyleId>{5C22544A-7EE6-4342-B048-85BDC9FD1C3A}</a:tableStyleId>
              </a:tblPr>
              <a:tblGrid>
                <a:gridCol w="583040">
                  <a:extLst>
                    <a:ext uri="{9D8B030D-6E8A-4147-A177-3AD203B41FA5}">
                      <a16:colId xmlns:a16="http://schemas.microsoft.com/office/drawing/2014/main" val="957514194"/>
                    </a:ext>
                  </a:extLst>
                </a:gridCol>
                <a:gridCol w="368115">
                  <a:extLst>
                    <a:ext uri="{9D8B030D-6E8A-4147-A177-3AD203B41FA5}">
                      <a16:colId xmlns:a16="http://schemas.microsoft.com/office/drawing/2014/main" val="2705506175"/>
                    </a:ext>
                  </a:extLst>
                </a:gridCol>
                <a:gridCol w="420703">
                  <a:extLst>
                    <a:ext uri="{9D8B030D-6E8A-4147-A177-3AD203B41FA5}">
                      <a16:colId xmlns:a16="http://schemas.microsoft.com/office/drawing/2014/main" val="412750620"/>
                    </a:ext>
                  </a:extLst>
                </a:gridCol>
                <a:gridCol w="455000">
                  <a:extLst>
                    <a:ext uri="{9D8B030D-6E8A-4147-A177-3AD203B41FA5}">
                      <a16:colId xmlns:a16="http://schemas.microsoft.com/office/drawing/2014/main" val="3260733559"/>
                    </a:ext>
                  </a:extLst>
                </a:gridCol>
              </a:tblGrid>
              <a:tr h="245533">
                <a:tc>
                  <a:txBody>
                    <a:bodyPr/>
                    <a:lstStyle/>
                    <a:p>
                      <a:r>
                        <a:rPr lang="en-DK" sz="800" dirty="0">
                          <a:solidFill>
                            <a:schemeClr val="bg1"/>
                          </a:solidFill>
                        </a:rPr>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DK" sz="800" dirty="0">
                          <a:solidFill>
                            <a:srgbClr val="404040"/>
                          </a:solidFill>
                        </a:rPr>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55.0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1" dirty="0">
                          <a:solidFill>
                            <a:srgbClr val="404040"/>
                          </a:solidFill>
                        </a:rPr>
                        <a:t>NA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172.0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DK" sz="800" dirty="0">
                          <a:solidFill>
                            <a:srgbClr val="404040"/>
                          </a:solidFill>
                        </a:rPr>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39.0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b="1" dirty="0">
                          <a:solidFill>
                            <a:srgbClr val="404040"/>
                          </a:solidFill>
                        </a:rPr>
                        <a:t>NA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graphicFrame>
        <p:nvGraphicFramePr>
          <p:cNvPr id="17" name="Table 16">
            <a:extLst>
              <a:ext uri="{FF2B5EF4-FFF2-40B4-BE49-F238E27FC236}">
                <a16:creationId xmlns:a16="http://schemas.microsoft.com/office/drawing/2014/main" id="{DBC59252-412E-67A2-294E-6F15A5E1D7E7}"/>
              </a:ext>
            </a:extLst>
          </p:cNvPr>
          <p:cNvGraphicFramePr>
            <a:graphicFrameLocks noGrp="1"/>
          </p:cNvGraphicFramePr>
          <p:nvPr/>
        </p:nvGraphicFramePr>
        <p:xfrm>
          <a:off x="9722673" y="4203700"/>
          <a:ext cx="1574800" cy="20701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1300212344"/>
                    </a:ext>
                  </a:extLst>
                </a:gridCol>
                <a:gridCol w="508000">
                  <a:extLst>
                    <a:ext uri="{9D8B030D-6E8A-4147-A177-3AD203B41FA5}">
                      <a16:colId xmlns:a16="http://schemas.microsoft.com/office/drawing/2014/main" val="1517387956"/>
                    </a:ext>
                  </a:extLst>
                </a:gridCol>
                <a:gridCol w="457200">
                  <a:extLst>
                    <a:ext uri="{9D8B030D-6E8A-4147-A177-3AD203B41FA5}">
                      <a16:colId xmlns:a16="http://schemas.microsoft.com/office/drawing/2014/main" val="326490612"/>
                    </a:ext>
                  </a:extLst>
                </a:gridCol>
              </a:tblGrid>
              <a:tr h="207010">
                <a:tc>
                  <a:txBody>
                    <a:bodyPr/>
                    <a:lstStyle/>
                    <a:p>
                      <a:r>
                        <a:rPr lang="en-DK" sz="800" dirty="0"/>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t>variable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t>value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2115730606"/>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55</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6489922"/>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170</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5071148"/>
                  </a:ext>
                </a:extLst>
              </a:tr>
              <a:tr h="207010">
                <a:tc>
                  <a:txBody>
                    <a:bodyPr/>
                    <a:lstStyle/>
                    <a:p>
                      <a:r>
                        <a:rPr lang="en-DK" sz="800" dirty="0"/>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6982067"/>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31</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8260049"/>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172</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0125109"/>
                  </a:ext>
                </a:extLst>
              </a:tr>
              <a:tr h="207010">
                <a:tc>
                  <a:txBody>
                    <a:bodyPr/>
                    <a:lstStyle/>
                    <a:p>
                      <a:r>
                        <a:rPr lang="en-DK" sz="800" dirty="0"/>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1393433"/>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39</a:t>
                      </a:r>
                      <a:r>
                        <a:rPr lang="en-DK" sz="800" dirty="0">
                          <a:solidFill>
                            <a:srgbClr val="404040"/>
                          </a:solidFill>
                        </a:rPr>
                        <a:t>.0</a:t>
                      </a:r>
                      <a:endParaRPr lang="en-DK" sz="800" dirty="0"/>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5776486"/>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7318028"/>
                  </a:ext>
                </a:extLst>
              </a:tr>
              <a:tr h="207010">
                <a:tc>
                  <a:txBody>
                    <a:bodyPr/>
                    <a:lstStyle/>
                    <a:p>
                      <a:r>
                        <a:rPr lang="en-DK" sz="800" dirty="0"/>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t>58.1</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2608106"/>
                  </a:ext>
                </a:extLst>
              </a:tr>
            </a:tbl>
          </a:graphicData>
        </a:graphic>
      </p:graphicFrame>
      <p:graphicFrame>
        <p:nvGraphicFramePr>
          <p:cNvPr id="19" name="Table 18">
            <a:extLst>
              <a:ext uri="{FF2B5EF4-FFF2-40B4-BE49-F238E27FC236}">
                <a16:creationId xmlns:a16="http://schemas.microsoft.com/office/drawing/2014/main" id="{55CE9C80-D29B-C12A-7EA9-9E549D164009}"/>
              </a:ext>
            </a:extLst>
          </p:cNvPr>
          <p:cNvGraphicFramePr>
            <a:graphicFrameLocks noGrp="1"/>
          </p:cNvGraphicFramePr>
          <p:nvPr>
            <p:extLst>
              <p:ext uri="{D42A27DB-BD31-4B8C-83A1-F6EECF244321}">
                <p14:modId xmlns:p14="http://schemas.microsoft.com/office/powerpoint/2010/main" val="2990967863"/>
              </p:ext>
            </p:extLst>
          </p:nvPr>
        </p:nvGraphicFramePr>
        <p:xfrm>
          <a:off x="8170036" y="3059514"/>
          <a:ext cx="1826857" cy="982132"/>
        </p:xfrm>
        <a:graphic>
          <a:graphicData uri="http://schemas.openxmlformats.org/drawingml/2006/table">
            <a:tbl>
              <a:tblPr firstRow="1" bandRow="1">
                <a:tableStyleId>{5C22544A-7EE6-4342-B048-85BDC9FD1C3A}</a:tableStyleId>
              </a:tblPr>
              <a:tblGrid>
                <a:gridCol w="583039">
                  <a:extLst>
                    <a:ext uri="{9D8B030D-6E8A-4147-A177-3AD203B41FA5}">
                      <a16:colId xmlns:a16="http://schemas.microsoft.com/office/drawing/2014/main" val="957514194"/>
                    </a:ext>
                  </a:extLst>
                </a:gridCol>
                <a:gridCol w="368115">
                  <a:extLst>
                    <a:ext uri="{9D8B030D-6E8A-4147-A177-3AD203B41FA5}">
                      <a16:colId xmlns:a16="http://schemas.microsoft.com/office/drawing/2014/main" val="2705506175"/>
                    </a:ext>
                  </a:extLst>
                </a:gridCol>
                <a:gridCol w="420703">
                  <a:extLst>
                    <a:ext uri="{9D8B030D-6E8A-4147-A177-3AD203B41FA5}">
                      <a16:colId xmlns:a16="http://schemas.microsoft.com/office/drawing/2014/main" val="412750620"/>
                    </a:ext>
                  </a:extLst>
                </a:gridCol>
                <a:gridCol w="455000">
                  <a:extLst>
                    <a:ext uri="{9D8B030D-6E8A-4147-A177-3AD203B41FA5}">
                      <a16:colId xmlns:a16="http://schemas.microsoft.com/office/drawing/2014/main" val="3260733559"/>
                    </a:ext>
                  </a:extLst>
                </a:gridCol>
              </a:tblGrid>
              <a:tr h="245533">
                <a:tc>
                  <a:txBody>
                    <a:bodyPr/>
                    <a:lstStyle/>
                    <a:p>
                      <a:r>
                        <a:rPr lang="en-DK" sz="800" dirty="0">
                          <a:solidFill>
                            <a:schemeClr val="bg1"/>
                          </a:solidFill>
                        </a:rPr>
                        <a:t>Treatment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Age</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height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weight</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DK" sz="800" dirty="0">
                          <a:solidFill>
                            <a:srgbClr val="404040"/>
                          </a:solidFill>
                        </a:rPr>
                        <a:t>A</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55.0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170.0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65.7</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172.0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69.4</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DK" sz="800" dirty="0">
                          <a:solidFill>
                            <a:srgbClr val="404040"/>
                          </a:solidFill>
                        </a:rPr>
                        <a:t>C</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39.0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161.0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58.1</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bl>
          </a:graphicData>
        </a:graphic>
      </p:graphicFrame>
      <p:sp>
        <p:nvSpPr>
          <p:cNvPr id="20" name="Freeform 6">
            <a:extLst>
              <a:ext uri="{FF2B5EF4-FFF2-40B4-BE49-F238E27FC236}">
                <a16:creationId xmlns:a16="http://schemas.microsoft.com/office/drawing/2014/main" id="{559D33AE-80DB-0AA6-292E-48CFE37A8616}"/>
              </a:ext>
            </a:extLst>
          </p:cNvPr>
          <p:cNvSpPr/>
          <p:nvPr/>
        </p:nvSpPr>
        <p:spPr>
          <a:xfrm rot="7467605">
            <a:off x="9078602" y="2562617"/>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1" name="Freeform 6">
            <a:extLst>
              <a:ext uri="{FF2B5EF4-FFF2-40B4-BE49-F238E27FC236}">
                <a16:creationId xmlns:a16="http://schemas.microsoft.com/office/drawing/2014/main" id="{83E4B369-9152-C0F8-34E9-09980E55DDF9}"/>
              </a:ext>
            </a:extLst>
          </p:cNvPr>
          <p:cNvSpPr/>
          <p:nvPr/>
        </p:nvSpPr>
        <p:spPr>
          <a:xfrm rot="2623957" flipV="1">
            <a:off x="9965180" y="3642292"/>
            <a:ext cx="953439" cy="195469"/>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2" name="TextBox 10">
            <a:extLst>
              <a:ext uri="{FF2B5EF4-FFF2-40B4-BE49-F238E27FC236}">
                <a16:creationId xmlns:a16="http://schemas.microsoft.com/office/drawing/2014/main" id="{9E5B7A9D-8828-6623-883D-DCD215792073}"/>
              </a:ext>
            </a:extLst>
          </p:cNvPr>
          <p:cNvSpPr txBox="1"/>
          <p:nvPr/>
        </p:nvSpPr>
        <p:spPr>
          <a:xfrm>
            <a:off x="9746689" y="1475518"/>
            <a:ext cx="1885980" cy="32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Wide w. missing values</a:t>
            </a:r>
          </a:p>
        </p:txBody>
      </p:sp>
      <p:sp>
        <p:nvSpPr>
          <p:cNvPr id="23" name="TextBox 10">
            <a:extLst>
              <a:ext uri="{FF2B5EF4-FFF2-40B4-BE49-F238E27FC236}">
                <a16:creationId xmlns:a16="http://schemas.microsoft.com/office/drawing/2014/main" id="{D028BE85-BB45-ED79-3DD9-BD007CE0D538}"/>
              </a:ext>
            </a:extLst>
          </p:cNvPr>
          <p:cNvSpPr txBox="1"/>
          <p:nvPr/>
        </p:nvSpPr>
        <p:spPr>
          <a:xfrm>
            <a:off x="8389253" y="2434356"/>
            <a:ext cx="1885980" cy="32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Imputation</a:t>
            </a:r>
          </a:p>
        </p:txBody>
      </p:sp>
      <p:sp>
        <p:nvSpPr>
          <p:cNvPr id="24" name="TextBox 10">
            <a:extLst>
              <a:ext uri="{FF2B5EF4-FFF2-40B4-BE49-F238E27FC236}">
                <a16:creationId xmlns:a16="http://schemas.microsoft.com/office/drawing/2014/main" id="{FE3D4999-62D0-A413-2C3D-8DF7C5CE9300}"/>
              </a:ext>
            </a:extLst>
          </p:cNvPr>
          <p:cNvSpPr txBox="1"/>
          <p:nvPr/>
        </p:nvSpPr>
        <p:spPr>
          <a:xfrm>
            <a:off x="10566865" y="3340957"/>
            <a:ext cx="1192343" cy="3223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067" b="1" dirty="0">
                <a:solidFill>
                  <a:srgbClr val="404040"/>
                </a:solidFill>
                <a:latin typeface="Montserrat" pitchFamily="2" charset="77"/>
              </a:rPr>
              <a:t>Wide to long</a:t>
            </a:r>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2952143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201404" y="776716"/>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MATPLOTLIB</a:t>
            </a:r>
          </a:p>
        </p:txBody>
      </p:sp>
      <p:sp>
        <p:nvSpPr>
          <p:cNvPr id="8" name="TextBox 8"/>
          <p:cNvSpPr txBox="1"/>
          <p:nvPr/>
        </p:nvSpPr>
        <p:spPr>
          <a:xfrm>
            <a:off x="1201404" y="1640337"/>
            <a:ext cx="9590421" cy="73238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The seaborn package is built on top of matplotlib, which is the original plotting library of python. </a:t>
            </a:r>
          </a:p>
        </p:txBody>
      </p:sp>
      <p:sp>
        <p:nvSpPr>
          <p:cNvPr id="9" name="Freeform 4">
            <a:extLst>
              <a:ext uri="{FF2B5EF4-FFF2-40B4-BE49-F238E27FC236}">
                <a16:creationId xmlns:a16="http://schemas.microsoft.com/office/drawing/2014/main" id="{A79A4A5D-17DE-AD82-BFE9-A5DA732EE9AE}"/>
              </a:ext>
            </a:extLst>
          </p:cNvPr>
          <p:cNvSpPr/>
          <p:nvPr/>
        </p:nvSpPr>
        <p:spPr>
          <a:xfrm>
            <a:off x="0" y="1"/>
            <a:ext cx="626231"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25" name="Picture 24" descr="A blue and black logo&#10;&#10;Description automatically generated">
            <a:extLst>
              <a:ext uri="{FF2B5EF4-FFF2-40B4-BE49-F238E27FC236}">
                <a16:creationId xmlns:a16="http://schemas.microsoft.com/office/drawing/2014/main" id="{267F017E-7E28-1211-191A-FD9716C748F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4" name="Group 4">
            <a:extLst>
              <a:ext uri="{FF2B5EF4-FFF2-40B4-BE49-F238E27FC236}">
                <a16:creationId xmlns:a16="http://schemas.microsoft.com/office/drawing/2014/main" id="{67B86FD5-1271-283B-205D-EEEC87C16FC6}"/>
              </a:ext>
            </a:extLst>
          </p:cNvPr>
          <p:cNvGrpSpPr/>
          <p:nvPr/>
        </p:nvGrpSpPr>
        <p:grpSpPr>
          <a:xfrm>
            <a:off x="1201404" y="2768346"/>
            <a:ext cx="3780171" cy="2727578"/>
            <a:chOff x="0" y="0"/>
            <a:chExt cx="1515567" cy="972307"/>
          </a:xfrm>
        </p:grpSpPr>
        <p:sp>
          <p:nvSpPr>
            <p:cNvPr id="5" name="Freeform 5">
              <a:extLst>
                <a:ext uri="{FF2B5EF4-FFF2-40B4-BE49-F238E27FC236}">
                  <a16:creationId xmlns:a16="http://schemas.microsoft.com/office/drawing/2014/main" id="{985083B7-4EE0-62E7-78F1-5CBE7C834594}"/>
                </a:ext>
              </a:extLst>
            </p:cNvPr>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sz="1200"/>
            </a:p>
          </p:txBody>
        </p:sp>
        <p:sp>
          <p:nvSpPr>
            <p:cNvPr id="6" name="TextBox 6">
              <a:extLst>
                <a:ext uri="{FF2B5EF4-FFF2-40B4-BE49-F238E27FC236}">
                  <a16:creationId xmlns:a16="http://schemas.microsoft.com/office/drawing/2014/main" id="{E570BE01-751E-7E2A-570E-F059D29DF999}"/>
                </a:ext>
              </a:extLst>
            </p:cNvPr>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sp>
        <p:nvSpPr>
          <p:cNvPr id="10" name="TextBox 10">
            <a:extLst>
              <a:ext uri="{FF2B5EF4-FFF2-40B4-BE49-F238E27FC236}">
                <a16:creationId xmlns:a16="http://schemas.microsoft.com/office/drawing/2014/main" id="{ABE65B4F-D13B-E29C-7602-4CC3D35CA638}"/>
              </a:ext>
            </a:extLst>
          </p:cNvPr>
          <p:cNvSpPr txBox="1"/>
          <p:nvPr/>
        </p:nvSpPr>
        <p:spPr>
          <a:xfrm>
            <a:off x="1546674" y="3113923"/>
            <a:ext cx="3082476" cy="1453731"/>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Advantages</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you can control every aspect of the plot</a:t>
            </a:r>
          </a:p>
          <a:p>
            <a:pPr>
              <a:lnSpc>
                <a:spcPts val="2928"/>
              </a:lnSpc>
            </a:pPr>
            <a:endParaRPr lang="en-US" sz="1867" b="1" dirty="0">
              <a:solidFill>
                <a:srgbClr val="404040"/>
              </a:solidFill>
              <a:latin typeface="Montserrat" pitchFamily="2" charset="77"/>
            </a:endParaRPr>
          </a:p>
        </p:txBody>
      </p:sp>
      <p:sp>
        <p:nvSpPr>
          <p:cNvPr id="13" name="Freeform 8">
            <a:extLst>
              <a:ext uri="{FF2B5EF4-FFF2-40B4-BE49-F238E27FC236}">
                <a16:creationId xmlns:a16="http://schemas.microsoft.com/office/drawing/2014/main" id="{308276BF-E0B9-D4DA-3A43-F456828B7686}"/>
              </a:ext>
            </a:extLst>
          </p:cNvPr>
          <p:cNvSpPr/>
          <p:nvPr/>
        </p:nvSpPr>
        <p:spPr>
          <a:xfrm>
            <a:off x="5996479" y="2768347"/>
            <a:ext cx="4994117" cy="2727578"/>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D3D9E2"/>
          </a:solidFill>
        </p:spPr>
        <p:txBody>
          <a:bodyPr/>
          <a:lstStyle/>
          <a:p>
            <a:endParaRPr lang="en-DK" sz="1200" dirty="0"/>
          </a:p>
        </p:txBody>
      </p:sp>
      <p:sp>
        <p:nvSpPr>
          <p:cNvPr id="16" name="TextBox 14">
            <a:extLst>
              <a:ext uri="{FF2B5EF4-FFF2-40B4-BE49-F238E27FC236}">
                <a16:creationId xmlns:a16="http://schemas.microsoft.com/office/drawing/2014/main" id="{2F153832-8D9B-AF91-C1F8-BD6BB28F4C7C}"/>
              </a:ext>
            </a:extLst>
          </p:cNvPr>
          <p:cNvSpPr txBox="1"/>
          <p:nvPr/>
        </p:nvSpPr>
        <p:spPr>
          <a:xfrm>
            <a:off x="6360975" y="3113923"/>
            <a:ext cx="4202249" cy="2197525"/>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Drawbacks</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Granular syntax</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Need to define everything yourself</a:t>
            </a:r>
          </a:p>
          <a:p>
            <a:pPr marL="342900" indent="-342900">
              <a:lnSpc>
                <a:spcPts val="2928"/>
              </a:lnSpc>
              <a:buFont typeface="Arial" panose="020B0604020202020204" pitchFamily="34" charset="0"/>
              <a:buChar char="•"/>
            </a:pPr>
            <a:r>
              <a:rPr lang="en-US" sz="1867" dirty="0">
                <a:solidFill>
                  <a:srgbClr val="404040"/>
                </a:solidFill>
                <a:latin typeface="Montserrat" pitchFamily="2" charset="77"/>
              </a:rPr>
              <a:t>Inconsistencies in functions and options between plot types </a:t>
            </a:r>
          </a:p>
        </p:txBody>
      </p:sp>
      <p:sp>
        <p:nvSpPr>
          <p:cNvPr id="18" name="TextBox 8">
            <a:extLst>
              <a:ext uri="{FF2B5EF4-FFF2-40B4-BE49-F238E27FC236}">
                <a16:creationId xmlns:a16="http://schemas.microsoft.com/office/drawing/2014/main" id="{35DBBFA3-E068-E47F-EA36-EBD95647C1D0}"/>
              </a:ext>
            </a:extLst>
          </p:cNvPr>
          <p:cNvSpPr txBox="1"/>
          <p:nvPr/>
        </p:nvSpPr>
        <p:spPr>
          <a:xfrm>
            <a:off x="1201404" y="5593869"/>
            <a:ext cx="9590421" cy="73238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Seaborn is an interface to matplotlib which circumvents many of these problems but at the cost of being less customizable.</a:t>
            </a:r>
          </a:p>
        </p:txBody>
      </p:sp>
    </p:spTree>
    <p:extLst>
      <p:ext uri="{BB962C8B-B14F-4D97-AF65-F5344CB8AC3E}">
        <p14:creationId xmlns:p14="http://schemas.microsoft.com/office/powerpoint/2010/main" val="1499883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E5CA1-A95D-18E8-C73A-25690C2F25AA}"/>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31BB362E-7602-8E57-3D47-2F215BB1881F}"/>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0447D2FF-521B-BCD1-89B9-6B7062D4A94C}"/>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68A7D25D-D3E1-E9B4-31F0-54715C6AC1D3}"/>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A64712FB-BC15-ACEE-AC37-3D3B5AC9ACCF}"/>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EDA Notebook</a:t>
            </a:r>
          </a:p>
        </p:txBody>
      </p:sp>
      <p:grpSp>
        <p:nvGrpSpPr>
          <p:cNvPr id="4" name="Group 4">
            <a:extLst>
              <a:ext uri="{FF2B5EF4-FFF2-40B4-BE49-F238E27FC236}">
                <a16:creationId xmlns:a16="http://schemas.microsoft.com/office/drawing/2014/main" id="{766B80A0-8A44-CE37-3444-16C6BB904B87}"/>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48EC403D-E98D-BBE5-C088-FEE30C9D9AC0}"/>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E44623D1-9C23-7C12-7860-4F758D2C4215}"/>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F0ED8685-8AE4-D575-C0E3-5346E30C373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CE91D4AC-CD28-30AA-6203-0F6EB27268B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1081708" y="2478279"/>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2BD243B5-6890-5ED3-1BD2-8156A85248E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086" y="4061823"/>
            <a:ext cx="2717538" cy="1098692"/>
          </a:xfrm>
          <a:prstGeom prst="rect">
            <a:avLst/>
          </a:prstGeom>
        </p:spPr>
      </p:pic>
      <p:pic>
        <p:nvPicPr>
          <p:cNvPr id="7" name="Picture 6" descr="A circular graph with different colored shapes&#10;&#10;Description automatically generated with medium confidence">
            <a:extLst>
              <a:ext uri="{FF2B5EF4-FFF2-40B4-BE49-F238E27FC236}">
                <a16:creationId xmlns:a16="http://schemas.microsoft.com/office/drawing/2014/main" id="{0D18137A-0E37-BCE0-29CB-936C180E8D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5871" y="2839599"/>
            <a:ext cx="1227044" cy="1227044"/>
          </a:xfrm>
          <a:prstGeom prst="rect">
            <a:avLst/>
          </a:prstGeom>
        </p:spPr>
      </p:pic>
      <p:pic>
        <p:nvPicPr>
          <p:cNvPr id="11" name="Picture 10" descr="A logo with a colorful circle&#10;&#10;Description automatically generated with medium confidence">
            <a:extLst>
              <a:ext uri="{FF2B5EF4-FFF2-40B4-BE49-F238E27FC236}">
                <a16:creationId xmlns:a16="http://schemas.microsoft.com/office/drawing/2014/main" id="{468A9C12-49E2-2584-02B5-E93BC19AC9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1517" y="4143155"/>
            <a:ext cx="1575059" cy="378014"/>
          </a:xfrm>
          <a:prstGeom prst="rect">
            <a:avLst/>
          </a:prstGeom>
        </p:spPr>
      </p:pic>
    </p:spTree>
    <p:extLst>
      <p:ext uri="{BB962C8B-B14F-4D97-AF65-F5344CB8AC3E}">
        <p14:creationId xmlns:p14="http://schemas.microsoft.com/office/powerpoint/2010/main" val="374444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1130496" y="720000"/>
            <a:ext cx="9776611"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DOES THE DATA LOOK AS EXPECTED?</a:t>
            </a:r>
          </a:p>
        </p:txBody>
      </p:sp>
      <p:grpSp>
        <p:nvGrpSpPr>
          <p:cNvPr id="6" name="Group 3">
            <a:extLst>
              <a:ext uri="{FF2B5EF4-FFF2-40B4-BE49-F238E27FC236}">
                <a16:creationId xmlns:a16="http://schemas.microsoft.com/office/drawing/2014/main" id="{D25DD4C1-8E28-756A-4F84-29ECFC6DCB08}"/>
              </a:ext>
            </a:extLst>
          </p:cNvPr>
          <p:cNvGrpSpPr/>
          <p:nvPr/>
        </p:nvGrpSpPr>
        <p:grpSpPr>
          <a:xfrm>
            <a:off x="0" y="1"/>
            <a:ext cx="626231" cy="6858000"/>
            <a:chOff x="0" y="0"/>
            <a:chExt cx="220314" cy="2861297"/>
          </a:xfrm>
        </p:grpSpPr>
        <p:sp>
          <p:nvSpPr>
            <p:cNvPr id="9" name="Freeform 4">
              <a:extLst>
                <a:ext uri="{FF2B5EF4-FFF2-40B4-BE49-F238E27FC236}">
                  <a16:creationId xmlns:a16="http://schemas.microsoft.com/office/drawing/2014/main" id="{29334647-D16B-9F51-3944-8FEB60AB4BFD}"/>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0" name="TextBox 5">
              <a:extLst>
                <a:ext uri="{FF2B5EF4-FFF2-40B4-BE49-F238E27FC236}">
                  <a16:creationId xmlns:a16="http://schemas.microsoft.com/office/drawing/2014/main" id="{32FAF914-55F2-2A36-A551-8B5F44762D57}"/>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
        <p:nvSpPr>
          <p:cNvPr id="18" name="Rectangle 17">
            <a:extLst>
              <a:ext uri="{FF2B5EF4-FFF2-40B4-BE49-F238E27FC236}">
                <a16:creationId xmlns:a16="http://schemas.microsoft.com/office/drawing/2014/main" id="{FE16827A-F335-A652-509D-6D19835D8FEF}"/>
              </a:ext>
            </a:extLst>
          </p:cNvPr>
          <p:cNvSpPr/>
          <p:nvPr/>
        </p:nvSpPr>
        <p:spPr>
          <a:xfrm>
            <a:off x="632037" y="1585732"/>
            <a:ext cx="11559963" cy="25640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
        <p:nvSpPr>
          <p:cNvPr id="8" name="TextBox 8"/>
          <p:cNvSpPr txBox="1"/>
          <p:nvPr/>
        </p:nvSpPr>
        <p:spPr>
          <a:xfrm>
            <a:off x="1155170" y="1905000"/>
            <a:ext cx="6676738" cy="188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Single variables may be checked by their </a:t>
            </a:r>
            <a:r>
              <a:rPr lang="en-US" sz="1733" b="1" dirty="0">
                <a:solidFill>
                  <a:srgbClr val="404040"/>
                </a:solidFill>
                <a:latin typeface="Montserrat" pitchFamily="2" charset="77"/>
              </a:rPr>
              <a:t>distribution</a:t>
            </a:r>
            <a:r>
              <a:rPr lang="en-US" sz="1733" dirty="0">
                <a:solidFill>
                  <a:srgbClr val="404040"/>
                </a:solidFill>
                <a:latin typeface="Montserrat" pitchFamily="2" charset="77"/>
              </a:rPr>
              <a:t>, (density plot) but what about </a:t>
            </a:r>
            <a:r>
              <a:rPr lang="en-US" sz="1733" b="1" dirty="0">
                <a:solidFill>
                  <a:srgbClr val="404040"/>
                </a:solidFill>
                <a:latin typeface="Montserrat" pitchFamily="2" charset="77"/>
              </a:rPr>
              <a:t>high-dimensional data</a:t>
            </a:r>
            <a:r>
              <a:rPr lang="en-US" sz="1733" dirty="0">
                <a:solidFill>
                  <a:srgbClr val="404040"/>
                </a:solidFill>
                <a:latin typeface="Montserrat" pitchFamily="2" charset="77"/>
              </a:rPr>
              <a:t>?</a:t>
            </a:r>
          </a:p>
          <a:p>
            <a:pPr marL="304815" indent="-304815">
              <a:lnSpc>
                <a:spcPts val="2987"/>
              </a:lnSpc>
              <a:buFont typeface="Arial" panose="020B0604020202020204" pitchFamily="34" charset="0"/>
              <a:buChar char="•"/>
            </a:pPr>
            <a:endParaRPr lang="en-US" sz="1733"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One way to inspect the structure of your data is with a </a:t>
            </a:r>
            <a:r>
              <a:rPr lang="en-US" sz="1733" b="1" dirty="0">
                <a:solidFill>
                  <a:srgbClr val="404040"/>
                </a:solidFill>
                <a:latin typeface="Montserrat" pitchFamily="2" charset="77"/>
              </a:rPr>
              <a:t>Principal Component Analysis (PCA) Plot</a:t>
            </a:r>
            <a:endParaRPr lang="en-US" sz="1733" dirty="0">
              <a:solidFill>
                <a:srgbClr val="404040"/>
              </a:solidFill>
              <a:latin typeface="Montserrat" pitchFamily="2" charset="77"/>
            </a:endParaRPr>
          </a:p>
        </p:txBody>
      </p:sp>
      <p:pic>
        <p:nvPicPr>
          <p:cNvPr id="11" name="Picture 10" descr="A blue and black logo&#10;&#10;Description automatically generated">
            <a:extLst>
              <a:ext uri="{FF2B5EF4-FFF2-40B4-BE49-F238E27FC236}">
                <a16:creationId xmlns:a16="http://schemas.microsoft.com/office/drawing/2014/main" id="{40783457-4428-3BDB-24B7-C8750AF3AB5A}"/>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14">
            <a:extLst>
              <a:ext uri="{FF2B5EF4-FFF2-40B4-BE49-F238E27FC236}">
                <a16:creationId xmlns:a16="http://schemas.microsoft.com/office/drawing/2014/main" id="{6299AE50-8B73-810E-262F-8317554BE9EA}"/>
              </a:ext>
            </a:extLst>
          </p:cNvPr>
          <p:cNvSpPr txBox="1"/>
          <p:nvPr/>
        </p:nvSpPr>
        <p:spPr>
          <a:xfrm>
            <a:off x="9245600" y="3305890"/>
            <a:ext cx="6096000" cy="215444"/>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800" dirty="0"/>
              <a:t>Image by </a:t>
            </a:r>
            <a:r>
              <a:rPr lang="en-GB" sz="800" dirty="0" err="1"/>
              <a:t>Trist’n</a:t>
            </a:r>
            <a:r>
              <a:rPr lang="en-GB" sz="800" dirty="0"/>
              <a:t> Joseph</a:t>
            </a:r>
            <a:endParaRPr lang="en-DK" sz="800" dirty="0"/>
          </a:p>
        </p:txBody>
      </p:sp>
      <p:pic>
        <p:nvPicPr>
          <p:cNvPr id="17" name="Picture 16" descr="A diagram of a principal component analysis&#10;&#10;Description automatically generated">
            <a:extLst>
              <a:ext uri="{FF2B5EF4-FFF2-40B4-BE49-F238E27FC236}">
                <a16:creationId xmlns:a16="http://schemas.microsoft.com/office/drawing/2014/main" id="{6BABABE6-8FA9-4F97-3115-99500ED5EA2B}"/>
              </a:ext>
            </a:extLst>
          </p:cNvPr>
          <p:cNvPicPr>
            <a:picLocks noChangeAspect="1"/>
          </p:cNvPicPr>
          <p:nvPr/>
        </p:nvPicPr>
        <p:blipFill rotWithShape="1">
          <a:blip r:embed="rId5">
            <a:extLst>
              <a:ext uri="{28A0092B-C50C-407E-A947-70E740481C1C}">
                <a14:useLocalDpi xmlns:a14="http://schemas.microsoft.com/office/drawing/2010/main" val="0"/>
              </a:ext>
            </a:extLst>
          </a:blip>
          <a:srcRect t="24430" b="25952"/>
          <a:stretch/>
        </p:blipFill>
        <p:spPr>
          <a:xfrm>
            <a:off x="7697176" y="2108750"/>
            <a:ext cx="4393224" cy="1443361"/>
          </a:xfrm>
          <a:prstGeom prst="rect">
            <a:avLst/>
          </a:prstGeom>
        </p:spPr>
      </p:pic>
      <p:sp>
        <p:nvSpPr>
          <p:cNvPr id="22" name="TextBox 8">
            <a:extLst>
              <a:ext uri="{FF2B5EF4-FFF2-40B4-BE49-F238E27FC236}">
                <a16:creationId xmlns:a16="http://schemas.microsoft.com/office/drawing/2014/main" id="{68B9553E-DEB0-6FD7-FE75-40CEB3558E8D}"/>
              </a:ext>
            </a:extLst>
          </p:cNvPr>
          <p:cNvSpPr txBox="1"/>
          <p:nvPr/>
        </p:nvSpPr>
        <p:spPr>
          <a:xfrm>
            <a:off x="1155170" y="4446519"/>
            <a:ext cx="9919230" cy="149763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endParaRPr lang="en-US" sz="1733"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733" dirty="0">
                <a:solidFill>
                  <a:srgbClr val="404040"/>
                </a:solidFill>
                <a:latin typeface="Montserrat" pitchFamily="2" charset="77"/>
              </a:rPr>
              <a:t>PCA is a </a:t>
            </a:r>
            <a:r>
              <a:rPr lang="en-US" sz="1733" b="1" dirty="0">
                <a:solidFill>
                  <a:srgbClr val="404040"/>
                </a:solidFill>
                <a:latin typeface="Montserrat" pitchFamily="2" charset="77"/>
              </a:rPr>
              <a:t>dimensionality reduction technique</a:t>
            </a:r>
            <a:r>
              <a:rPr lang="en-US" sz="1733" dirty="0">
                <a:solidFill>
                  <a:srgbClr val="404040"/>
                </a:solidFill>
                <a:latin typeface="Montserrat" pitchFamily="2" charset="77"/>
              </a:rPr>
              <a:t>. It linearly transforms data from the original high dimensional space into a low (2 or 3) dimensional space, which the human eye can view and interpret.</a:t>
            </a:r>
            <a:endParaRPr lang="en-US" sz="1867" dirty="0">
              <a:solidFill>
                <a:srgbClr val="404040"/>
              </a:solidFill>
              <a:latin typeface="Montserrat" pitchFamily="2" charset="77"/>
            </a:endParaRPr>
          </a:p>
        </p:txBody>
      </p:sp>
      <p:sp>
        <p:nvSpPr>
          <p:cNvPr id="26" name="Rectangle 25">
            <a:extLst>
              <a:ext uri="{FF2B5EF4-FFF2-40B4-BE49-F238E27FC236}">
                <a16:creationId xmlns:a16="http://schemas.microsoft.com/office/drawing/2014/main" id="{7029695B-C454-38A6-2634-D72A2B80940D}"/>
              </a:ext>
            </a:extLst>
          </p:cNvPr>
          <p:cNvSpPr/>
          <p:nvPr/>
        </p:nvSpPr>
        <p:spPr>
          <a:xfrm flipV="1">
            <a:off x="9054196" y="3479800"/>
            <a:ext cx="1004205" cy="933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
        <p:nvSpPr>
          <p:cNvPr id="28" name="Rectangle 27">
            <a:extLst>
              <a:ext uri="{FF2B5EF4-FFF2-40B4-BE49-F238E27FC236}">
                <a16:creationId xmlns:a16="http://schemas.microsoft.com/office/drawing/2014/main" id="{08784170-8513-9653-927C-A7CDA998257F}"/>
              </a:ext>
            </a:extLst>
          </p:cNvPr>
          <p:cNvSpPr/>
          <p:nvPr/>
        </p:nvSpPr>
        <p:spPr>
          <a:xfrm rot="17857734" flipV="1">
            <a:off x="8959154" y="3092395"/>
            <a:ext cx="796817" cy="1062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DK" sz="800"/>
          </a:p>
        </p:txBody>
      </p:sp>
    </p:spTree>
    <p:extLst>
      <p:ext uri="{BB962C8B-B14F-4D97-AF65-F5344CB8AC3E}">
        <p14:creationId xmlns:p14="http://schemas.microsoft.com/office/powerpoint/2010/main" val="847168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Freeform 6"/>
          <p:cNvSpPr/>
          <p:nvPr/>
        </p:nvSpPr>
        <p:spPr>
          <a:xfrm>
            <a:off x="1193606" y="1676952"/>
            <a:ext cx="2819594" cy="4206365"/>
          </a:xfrm>
          <a:custGeom>
            <a:avLst/>
            <a:gdLst/>
            <a:ahLst/>
            <a:cxnLst/>
            <a:rect l="l" t="t" r="r" b="b"/>
            <a:pathLst>
              <a:path w="4488436" h="6736864">
                <a:moveTo>
                  <a:pt x="0" y="0"/>
                </a:moveTo>
                <a:lnTo>
                  <a:pt x="4488436" y="0"/>
                </a:lnTo>
                <a:lnTo>
                  <a:pt x="4488436" y="6736864"/>
                </a:lnTo>
                <a:lnTo>
                  <a:pt x="0" y="673686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extBox 7"/>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8" name="TextBox 8"/>
          <p:cNvSpPr txBox="1"/>
          <p:nvPr/>
        </p:nvSpPr>
        <p:spPr>
          <a:xfrm>
            <a:off x="4622800" y="1607102"/>
            <a:ext cx="6459475" cy="419490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a:rPr>
              <a:t>Collection of wine bottles as an example. We have measured 13 different features such as alcohol content, color, alkalinity, and flavonoids.</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PCA lets us derive a set of </a:t>
            </a:r>
            <a:r>
              <a:rPr lang="en-US" sz="1867" b="1" dirty="0">
                <a:solidFill>
                  <a:srgbClr val="404040"/>
                </a:solidFill>
                <a:latin typeface="Montserrat" pitchFamily="2" charset="77"/>
              </a:rPr>
              <a:t>new dimensions</a:t>
            </a:r>
            <a:r>
              <a:rPr lang="en-US" sz="1867" dirty="0">
                <a:solidFill>
                  <a:srgbClr val="404040"/>
                </a:solidFill>
                <a:latin typeface="Montserrat" pitchFamily="2" charset="77"/>
              </a:rPr>
              <a:t> that best describe all the original wine features while also being much lower dimensional. </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These derived dimensions are the </a:t>
            </a:r>
            <a:r>
              <a:rPr lang="en-US" sz="1867" b="1" dirty="0">
                <a:solidFill>
                  <a:srgbClr val="404040"/>
                </a:solidFill>
                <a:latin typeface="Montserrat" pitchFamily="2" charset="77"/>
              </a:rPr>
              <a:t>principal components</a:t>
            </a:r>
            <a:r>
              <a:rPr lang="en-US" sz="1867" dirty="0">
                <a:solidFill>
                  <a:srgbClr val="404040"/>
                </a:solidFill>
                <a:latin typeface="Montserrat" pitchFamily="2" charset="77"/>
              </a:rPr>
              <a:t> and they will help us understand the structure of our data.</a:t>
            </a:r>
          </a:p>
        </p:txBody>
      </p:sp>
      <p:pic>
        <p:nvPicPr>
          <p:cNvPr id="9" name="Picture 8" descr="A blue and black logo&#10;&#10;Description automatically generated">
            <a:extLst>
              <a:ext uri="{FF2B5EF4-FFF2-40B4-BE49-F238E27FC236}">
                <a16:creationId xmlns:a16="http://schemas.microsoft.com/office/drawing/2014/main" id="{70E3BBFC-6A74-2C8F-E55A-61DD1F2C765E}"/>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54D76797-1572-7170-988D-A69D0EE6C592}"/>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B8E4DD7C-EEDD-6893-BEC2-13F69D96A007}"/>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A3B88704-2654-1DFF-1BF5-E3E87228DD5C}"/>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Tree>
    <p:extLst>
      <p:ext uri="{BB962C8B-B14F-4D97-AF65-F5344CB8AC3E}">
        <p14:creationId xmlns:p14="http://schemas.microsoft.com/office/powerpoint/2010/main" val="73252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FB62A511-E542-DFA7-D6FA-A9ACFD4A8508}"/>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BEFADA1C-08B8-BC88-D23D-8A4F4B504FD5}"/>
              </a:ext>
            </a:extLst>
          </p:cNvPr>
          <p:cNvSpPr txBox="1"/>
          <p:nvPr/>
        </p:nvSpPr>
        <p:spPr>
          <a:xfrm>
            <a:off x="1157528" y="3771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FBD7A120-6EBF-CFA5-AE47-F7F6E55CBAF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CB368917-5963-FC8F-ECAC-BD70DA6554C5}"/>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247D17D9-193F-BC26-FCE3-63E7E50A31F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C78B9B9E-739C-0957-7E71-EC64DE767650}"/>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graphicFrame>
        <p:nvGraphicFramePr>
          <p:cNvPr id="2" name="Table 1">
            <a:extLst>
              <a:ext uri="{FF2B5EF4-FFF2-40B4-BE49-F238E27FC236}">
                <a16:creationId xmlns:a16="http://schemas.microsoft.com/office/drawing/2014/main" id="{167F65F9-ED1F-1800-4363-E044F643653D}"/>
              </a:ext>
            </a:extLst>
          </p:cNvPr>
          <p:cNvGraphicFramePr>
            <a:graphicFrameLocks noGrp="1"/>
          </p:cNvGraphicFramePr>
          <p:nvPr>
            <p:extLst>
              <p:ext uri="{D42A27DB-BD31-4B8C-83A1-F6EECF244321}">
                <p14:modId xmlns:p14="http://schemas.microsoft.com/office/powerpoint/2010/main" val="291947083"/>
              </p:ext>
            </p:extLst>
          </p:nvPr>
        </p:nvGraphicFramePr>
        <p:xfrm>
          <a:off x="1596838" y="2385694"/>
          <a:ext cx="3250728"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14.38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12.0</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3.64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5.4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12.93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8.</a:t>
                      </a:r>
                      <a:r>
                        <a:rPr lang="en-DK" sz="800" dirty="0">
                          <a:solidFill>
                            <a:srgbClr val="404040"/>
                          </a:solidFill>
                        </a:rPr>
                        <a:t>0</a:t>
                      </a: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4.5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11.66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DK" sz="800" dirty="0">
                          <a:solidFill>
                            <a:srgbClr val="404040"/>
                          </a:solidFill>
                        </a:rPr>
                        <a:t>1</a:t>
                      </a:r>
                      <a:r>
                        <a:rPr lang="en-US" sz="800" dirty="0">
                          <a:solidFill>
                            <a:srgbClr val="404040"/>
                          </a:solidFill>
                        </a:rPr>
                        <a:t>6.0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3.8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3" name="Freeform 6">
            <a:extLst>
              <a:ext uri="{FF2B5EF4-FFF2-40B4-BE49-F238E27FC236}">
                <a16:creationId xmlns:a16="http://schemas.microsoft.com/office/drawing/2014/main" id="{A1003ECF-62A6-827D-5D16-D694FB365026}"/>
              </a:ext>
            </a:extLst>
          </p:cNvPr>
          <p:cNvSpPr/>
          <p:nvPr/>
        </p:nvSpPr>
        <p:spPr>
          <a:xfrm rot="10800000" flipH="1">
            <a:off x="5538007" y="2466690"/>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5" name="Picture 4" descr="A graph of a number of black dots&#10;&#10;Description automatically generated">
            <a:extLst>
              <a:ext uri="{FF2B5EF4-FFF2-40B4-BE49-F238E27FC236}">
                <a16:creationId xmlns:a16="http://schemas.microsoft.com/office/drawing/2014/main" id="{01025775-8E24-4C81-A75C-ADC1C80C8A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3820" y="4081819"/>
            <a:ext cx="2894106" cy="2200841"/>
          </a:xfrm>
          <a:prstGeom prst="rect">
            <a:avLst/>
          </a:prstGeom>
        </p:spPr>
      </p:pic>
      <p:pic>
        <p:nvPicPr>
          <p:cNvPr id="14" name="Picture 13" descr="A graph showing a number of dots&#10;&#10;Description automatically generated">
            <a:extLst>
              <a:ext uri="{FF2B5EF4-FFF2-40B4-BE49-F238E27FC236}">
                <a16:creationId xmlns:a16="http://schemas.microsoft.com/office/drawing/2014/main" id="{74CD6A2B-2287-1380-0F42-FB7053AC5B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5124" y="4268473"/>
            <a:ext cx="2899163" cy="2204687"/>
          </a:xfrm>
          <a:prstGeom prst="rect">
            <a:avLst/>
          </a:prstGeom>
        </p:spPr>
      </p:pic>
      <p:sp>
        <p:nvSpPr>
          <p:cNvPr id="15" name="TextBox 14">
            <a:extLst>
              <a:ext uri="{FF2B5EF4-FFF2-40B4-BE49-F238E27FC236}">
                <a16:creationId xmlns:a16="http://schemas.microsoft.com/office/drawing/2014/main" id="{54631C79-A64E-F2EF-33ED-29F8856DE64B}"/>
              </a:ext>
            </a:extLst>
          </p:cNvPr>
          <p:cNvSpPr txBox="1"/>
          <p:nvPr/>
        </p:nvSpPr>
        <p:spPr>
          <a:xfrm>
            <a:off x="2151991" y="1649385"/>
            <a:ext cx="2543175" cy="523220"/>
          </a:xfrm>
          <a:prstGeom prst="rect">
            <a:avLst/>
          </a:prstGeom>
          <a:noFill/>
        </p:spPr>
        <p:txBody>
          <a:bodyPr wrap="square" rtlCol="0">
            <a:spAutoFit/>
          </a:bodyPr>
          <a:lstStyle/>
          <a:p>
            <a:r>
              <a:rPr lang="en-GB" sz="1400" dirty="0">
                <a:latin typeface="Montserrat" panose="00000500000000000000" pitchFamily="2" charset="0"/>
              </a:rPr>
              <a:t>Original data with </a:t>
            </a:r>
            <a:r>
              <a:rPr lang="en-GB" sz="1400" i="1" dirty="0">
                <a:latin typeface="Montserrat" panose="00000500000000000000" pitchFamily="2" charset="0"/>
              </a:rPr>
              <a:t>n </a:t>
            </a:r>
            <a:r>
              <a:rPr lang="en-GB" sz="1400" dirty="0">
                <a:latin typeface="Montserrat" panose="00000500000000000000" pitchFamily="2" charset="0"/>
              </a:rPr>
              <a:t>= 13 dimensions</a:t>
            </a:r>
          </a:p>
        </p:txBody>
      </p:sp>
      <p:pic>
        <p:nvPicPr>
          <p:cNvPr id="17" name="Picture 16" descr="A graph showing a number of black dots&#10;&#10;Description automatically generated">
            <a:extLst>
              <a:ext uri="{FF2B5EF4-FFF2-40B4-BE49-F238E27FC236}">
                <a16:creationId xmlns:a16="http://schemas.microsoft.com/office/drawing/2014/main" id="{9268568A-60D5-3E60-4F02-8950FAB0B0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96003" y="4081819"/>
            <a:ext cx="2899163" cy="2204687"/>
          </a:xfrm>
          <a:prstGeom prst="rect">
            <a:avLst/>
          </a:prstGeom>
        </p:spPr>
      </p:pic>
      <p:graphicFrame>
        <p:nvGraphicFramePr>
          <p:cNvPr id="18" name="Table 17">
            <a:extLst>
              <a:ext uri="{FF2B5EF4-FFF2-40B4-BE49-F238E27FC236}">
                <a16:creationId xmlns:a16="http://schemas.microsoft.com/office/drawing/2014/main" id="{9F493E40-3012-751A-05C4-B89058C4CBBE}"/>
              </a:ext>
            </a:extLst>
          </p:cNvPr>
          <p:cNvGraphicFramePr>
            <a:graphicFrameLocks noGrp="1"/>
          </p:cNvGraphicFramePr>
          <p:nvPr>
            <p:extLst>
              <p:ext uri="{D42A27DB-BD31-4B8C-83A1-F6EECF244321}">
                <p14:modId xmlns:p14="http://schemas.microsoft.com/office/powerpoint/2010/main" val="350016640"/>
              </p:ext>
            </p:extLst>
          </p:nvPr>
        </p:nvGraphicFramePr>
        <p:xfrm>
          <a:off x="7288978" y="2385694"/>
          <a:ext cx="2641787" cy="1227665"/>
        </p:xfrm>
        <a:graphic>
          <a:graphicData uri="http://schemas.openxmlformats.org/drawingml/2006/table">
            <a:tbl>
              <a:tblPr firstRow="1" bandRow="1">
                <a:tableStyleId>{5C22544A-7EE6-4342-B048-85BDC9FD1C3A}</a:tableStyleId>
              </a:tblPr>
              <a:tblGrid>
                <a:gridCol w="733354">
                  <a:extLst>
                    <a:ext uri="{9D8B030D-6E8A-4147-A177-3AD203B41FA5}">
                      <a16:colId xmlns:a16="http://schemas.microsoft.com/office/drawing/2014/main" val="957514194"/>
                    </a:ext>
                  </a:extLst>
                </a:gridCol>
                <a:gridCol w="431411">
                  <a:extLst>
                    <a:ext uri="{9D8B030D-6E8A-4147-A177-3AD203B41FA5}">
                      <a16:colId xmlns:a16="http://schemas.microsoft.com/office/drawing/2014/main" val="2705506175"/>
                    </a:ext>
                  </a:extLst>
                </a:gridCol>
                <a:gridCol w="475777">
                  <a:extLst>
                    <a:ext uri="{9D8B030D-6E8A-4147-A177-3AD203B41FA5}">
                      <a16:colId xmlns:a16="http://schemas.microsoft.com/office/drawing/2014/main" val="412750620"/>
                    </a:ext>
                  </a:extLst>
                </a:gridCol>
                <a:gridCol w="477370">
                  <a:extLst>
                    <a:ext uri="{9D8B030D-6E8A-4147-A177-3AD203B41FA5}">
                      <a16:colId xmlns:a16="http://schemas.microsoft.com/office/drawing/2014/main" val="3260733559"/>
                    </a:ext>
                  </a:extLst>
                </a:gridCol>
                <a:gridCol w="523875">
                  <a:extLst>
                    <a:ext uri="{9D8B030D-6E8A-4147-A177-3AD203B41FA5}">
                      <a16:colId xmlns:a16="http://schemas.microsoft.com/office/drawing/2014/main" val="2052329950"/>
                    </a:ext>
                  </a:extLst>
                </a:gridCol>
              </a:tblGrid>
              <a:tr h="245533">
                <a:tc>
                  <a:txBody>
                    <a:bodyPr/>
                    <a:lstStyle/>
                    <a:p>
                      <a:r>
                        <a:rPr lang="en-US" sz="800" dirty="0">
                          <a:solidFill>
                            <a:schemeClr val="bg1"/>
                          </a:solidFill>
                        </a:rPr>
                        <a:t>Wine type</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PC1</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PC2</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PC3</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PC4</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Barolo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-3.3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DK" sz="800" dirty="0">
                          <a:solidFill>
                            <a:srgbClr val="404040"/>
                          </a:solidFill>
                        </a:rPr>
                        <a:t>B</a:t>
                      </a:r>
                      <a:r>
                        <a:rPr lang="en-US" sz="800" dirty="0" err="1">
                          <a:solidFill>
                            <a:srgbClr val="404040"/>
                          </a:solidFill>
                        </a:rPr>
                        <a:t>arolo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err="1">
                          <a:solidFill>
                            <a:srgbClr val="404040"/>
                          </a:solidFill>
                        </a:rPr>
                        <a:t>Grignolino</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2.8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19" name="TextBox 18">
            <a:extLst>
              <a:ext uri="{FF2B5EF4-FFF2-40B4-BE49-F238E27FC236}">
                <a16:creationId xmlns:a16="http://schemas.microsoft.com/office/drawing/2014/main" id="{20AC2906-9945-926F-4EB9-C1328DC8A9AE}"/>
              </a:ext>
            </a:extLst>
          </p:cNvPr>
          <p:cNvSpPr txBox="1"/>
          <p:nvPr/>
        </p:nvSpPr>
        <p:spPr>
          <a:xfrm>
            <a:off x="7392774" y="1649385"/>
            <a:ext cx="2543175" cy="523220"/>
          </a:xfrm>
          <a:prstGeom prst="rect">
            <a:avLst/>
          </a:prstGeom>
          <a:noFill/>
        </p:spPr>
        <p:txBody>
          <a:bodyPr wrap="square" rtlCol="0">
            <a:spAutoFit/>
          </a:bodyPr>
          <a:lstStyle/>
          <a:p>
            <a:r>
              <a:rPr lang="en-GB" sz="1400" dirty="0">
                <a:latin typeface="Montserrat" panose="00000500000000000000" pitchFamily="2" charset="0"/>
              </a:rPr>
              <a:t>Mapped into PCA space with 2-4 dimensions</a:t>
            </a:r>
          </a:p>
        </p:txBody>
      </p:sp>
    </p:spTree>
    <p:extLst>
      <p:ext uri="{BB962C8B-B14F-4D97-AF65-F5344CB8AC3E}">
        <p14:creationId xmlns:p14="http://schemas.microsoft.com/office/powerpoint/2010/main" val="345389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We can now plot all wine bottles in our data by the values of their first two PCs:</a:t>
            </a:r>
          </a:p>
        </p:txBody>
      </p:sp>
      <p:sp>
        <p:nvSpPr>
          <p:cNvPr id="9" name="TextBox 9"/>
          <p:cNvSpPr txBox="1"/>
          <p:nvPr/>
        </p:nvSpPr>
        <p:spPr>
          <a:xfrm>
            <a:off x="7518400" y="2324143"/>
            <a:ext cx="4113171" cy="381014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Each dot is one wine bottle. </a:t>
            </a:r>
          </a:p>
          <a:p>
            <a:pPr marL="304815" indent="-304815">
              <a:lnSpc>
                <a:spcPts val="2987"/>
              </a:lnSpc>
              <a:buFont typeface="Arial" panose="020B0604020202020204" pitchFamily="34" charset="0"/>
              <a:buChar char="•"/>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If two wines are close in their PC1 and PC2, they are similar in the original feature space. </a:t>
            </a:r>
          </a:p>
          <a:p>
            <a:pPr marL="304815" indent="-304815">
              <a:lnSpc>
                <a:spcPts val="2987"/>
              </a:lnSpc>
              <a:buFont typeface="Arial" panose="020B0604020202020204" pitchFamily="34" charset="0"/>
              <a:buChar char="•"/>
            </a:pPr>
            <a:endParaRPr lang="en-US" sz="1867" dirty="0">
              <a:solidFill>
                <a:srgbClr val="404040"/>
              </a:solidFill>
              <a:latin typeface="Montserrat" pitchFamily="2" charset="77"/>
            </a:endParaRPr>
          </a:p>
          <a:p>
            <a:pPr marL="304815" indent="-304815">
              <a:lnSpc>
                <a:spcPts val="2987"/>
              </a:lnSpc>
              <a:buFont typeface="Arial" panose="020B0604020202020204" pitchFamily="34" charset="0"/>
              <a:buChar char="•"/>
            </a:pPr>
            <a:r>
              <a:rPr lang="en-US" sz="1867" dirty="0">
                <a:solidFill>
                  <a:srgbClr val="404040"/>
                </a:solidFill>
                <a:latin typeface="Montserrat" pitchFamily="2" charset="77"/>
              </a:rPr>
              <a:t>This helps us to visually understand the structure of our data (we cannot plot in 13 dimensions!).</a:t>
            </a:r>
          </a:p>
        </p:txBody>
      </p:sp>
      <p:pic>
        <p:nvPicPr>
          <p:cNvPr id="11" name="Picture 10">
            <a:extLst>
              <a:ext uri="{FF2B5EF4-FFF2-40B4-BE49-F238E27FC236}">
                <a16:creationId xmlns:a16="http://schemas.microsoft.com/office/drawing/2014/main" id="{1E96F0D2-70AA-AB47-B62C-134C7A4F3A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5995" y="2144615"/>
            <a:ext cx="5697087" cy="4332385"/>
          </a:xfrm>
          <a:prstGeom prst="rect">
            <a:avLst/>
          </a:prstGeom>
        </p:spPr>
      </p:pic>
      <p:sp>
        <p:nvSpPr>
          <p:cNvPr id="6" name="TextBox 7">
            <a:extLst>
              <a:ext uri="{FF2B5EF4-FFF2-40B4-BE49-F238E27FC236}">
                <a16:creationId xmlns:a16="http://schemas.microsoft.com/office/drawing/2014/main" id="{8470F89A-93EB-EBA2-3A43-4F35D951A297}"/>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grpSp>
        <p:nvGrpSpPr>
          <p:cNvPr id="10" name="Group 3">
            <a:extLst>
              <a:ext uri="{FF2B5EF4-FFF2-40B4-BE49-F238E27FC236}">
                <a16:creationId xmlns:a16="http://schemas.microsoft.com/office/drawing/2014/main" id="{1ED110E1-1D51-BBFE-1BBB-0DCF54E6D9F4}"/>
              </a:ext>
            </a:extLst>
          </p:cNvPr>
          <p:cNvGrpSpPr/>
          <p:nvPr/>
        </p:nvGrpSpPr>
        <p:grpSpPr>
          <a:xfrm>
            <a:off x="0" y="1"/>
            <a:ext cx="626231" cy="6858000"/>
            <a:chOff x="0" y="0"/>
            <a:chExt cx="220314" cy="2861297"/>
          </a:xfrm>
        </p:grpSpPr>
        <p:sp>
          <p:nvSpPr>
            <p:cNvPr id="12" name="Freeform 4">
              <a:extLst>
                <a:ext uri="{FF2B5EF4-FFF2-40B4-BE49-F238E27FC236}">
                  <a16:creationId xmlns:a16="http://schemas.microsoft.com/office/drawing/2014/main" id="{9E196DB7-83FB-7CB5-753F-F962C5D5A65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3" name="TextBox 5">
              <a:extLst>
                <a:ext uri="{FF2B5EF4-FFF2-40B4-BE49-F238E27FC236}">
                  <a16:creationId xmlns:a16="http://schemas.microsoft.com/office/drawing/2014/main" id="{CF971F00-7055-3AAC-25A8-C13874E6195D}"/>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1F651989-D404-37AC-53E8-EF07FABBA70B}"/>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89501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If two wines are close in PC1 and PC2 value they are </a:t>
            </a:r>
            <a:r>
              <a:rPr lang="en-US" sz="1867" b="1" dirty="0">
                <a:solidFill>
                  <a:srgbClr val="404040"/>
                </a:solidFill>
                <a:latin typeface="Montserrat" panose="00000500000000000000" pitchFamily="2" charset="0"/>
              </a:rPr>
              <a:t>similar also in their original features</a:t>
            </a:r>
            <a:r>
              <a:rPr lang="en-US" sz="1867" dirty="0">
                <a:solidFill>
                  <a:srgbClr val="404040"/>
                </a:solidFill>
                <a:latin typeface="Montserrat" panose="00000500000000000000" pitchFamily="2" charset="0"/>
              </a:rPr>
              <a:t>. </a:t>
            </a:r>
          </a:p>
        </p:txBody>
      </p:sp>
      <p:sp>
        <p:nvSpPr>
          <p:cNvPr id="9" name="TextBox 9"/>
          <p:cNvSpPr txBox="1"/>
          <p:nvPr/>
        </p:nvSpPr>
        <p:spPr>
          <a:xfrm>
            <a:off x="7994492" y="2667000"/>
            <a:ext cx="3841909" cy="383177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Color by wine type</a:t>
            </a:r>
          </a:p>
          <a:p>
            <a:pPr marL="304815" indent="-304815">
              <a:lnSpc>
                <a:spcPts val="2987"/>
              </a:lnSpc>
              <a:buFont typeface="Arial" panose="020B0604020202020204" pitchFamily="34" charset="0"/>
              <a:buChar char="•"/>
            </a:pPr>
            <a:endParaRPr lang="en-US" sz="1867" dirty="0">
              <a:solidFill>
                <a:srgbClr val="404040"/>
              </a:solidFill>
              <a:latin typeface="Montserrat" panose="00000500000000000000" pitchFamily="2" charset="0"/>
            </a:endParaRPr>
          </a:p>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Types of wine cluster together</a:t>
            </a:r>
          </a:p>
          <a:p>
            <a:pPr marL="304815" indent="-304815">
              <a:lnSpc>
                <a:spcPts val="2987"/>
              </a:lnSpc>
              <a:buFont typeface="Arial" panose="020B0604020202020204" pitchFamily="34" charset="0"/>
              <a:buChar char="•"/>
            </a:pPr>
            <a:endParaRPr lang="en-US" sz="1867" dirty="0">
              <a:solidFill>
                <a:srgbClr val="404040"/>
              </a:solidFill>
              <a:latin typeface="Montserrat" panose="00000500000000000000" pitchFamily="2" charset="0"/>
            </a:endParaRPr>
          </a:p>
          <a:p>
            <a:pPr marL="304815"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Most Barbera wines are similar to other Barbera wines even in only 2 dimensions.  </a:t>
            </a:r>
          </a:p>
          <a:p>
            <a:pPr>
              <a:lnSpc>
                <a:spcPts val="2987"/>
              </a:lnSpc>
            </a:pPr>
            <a:endParaRPr lang="en-US" sz="2133" dirty="0">
              <a:solidFill>
                <a:srgbClr val="404040"/>
              </a:solidFill>
              <a:latin typeface="Now"/>
            </a:endParaRPr>
          </a:p>
        </p:txBody>
      </p:sp>
      <p:pic>
        <p:nvPicPr>
          <p:cNvPr id="11" name="Picture 10">
            <a:extLst>
              <a:ext uri="{FF2B5EF4-FFF2-40B4-BE49-F238E27FC236}">
                <a16:creationId xmlns:a16="http://schemas.microsoft.com/office/drawing/2014/main" id="{004F98EB-51F3-E647-27C8-DB4F528BBB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grpSp>
        <p:nvGrpSpPr>
          <p:cNvPr id="6" name="Group 3">
            <a:extLst>
              <a:ext uri="{FF2B5EF4-FFF2-40B4-BE49-F238E27FC236}">
                <a16:creationId xmlns:a16="http://schemas.microsoft.com/office/drawing/2014/main" id="{427055D9-49E8-9080-F9EF-48A3447EBC92}"/>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AB3670B3-81FC-CC04-0B30-3B2C01D547E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BE737ECA-FDD1-CFA5-4F8E-06FC8215B5E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5D297BD4-1129-2961-B266-7244B0340BDD}"/>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7">
            <a:extLst>
              <a:ext uri="{FF2B5EF4-FFF2-40B4-BE49-F238E27FC236}">
                <a16:creationId xmlns:a16="http://schemas.microsoft.com/office/drawing/2014/main" id="{485348BA-7AEF-4F4F-D088-A01901CC055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Tree>
    <p:extLst>
      <p:ext uri="{BB962C8B-B14F-4D97-AF65-F5344CB8AC3E}">
        <p14:creationId xmlns:p14="http://schemas.microsoft.com/office/powerpoint/2010/main" val="2582470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4F4F4"/>
        </a:solidFill>
        <a:effectLst/>
      </p:bgPr>
    </p:bg>
    <p:spTree>
      <p:nvGrpSpPr>
        <p:cNvPr id="1" name=""/>
        <p:cNvGrpSpPr/>
        <p:nvPr/>
      </p:nvGrpSpPr>
      <p:grpSpPr>
        <a:xfrm>
          <a:off x="0" y="0"/>
          <a:ext cx="0" cy="0"/>
          <a:chOff x="0" y="0"/>
          <a:chExt cx="0" cy="0"/>
        </a:xfrm>
      </p:grpSpPr>
      <p:sp>
        <p:nvSpPr>
          <p:cNvPr id="9" name="TextBox 9"/>
          <p:cNvSpPr txBox="1"/>
          <p:nvPr/>
        </p:nvSpPr>
        <p:spPr>
          <a:xfrm>
            <a:off x="8007637" y="2362200"/>
            <a:ext cx="3585979" cy="342542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If two clusters are well separated in the PCA that means there is a combination of original features that </a:t>
            </a:r>
            <a:r>
              <a:rPr lang="en-US" sz="1867" b="1" dirty="0">
                <a:solidFill>
                  <a:srgbClr val="404040"/>
                </a:solidFill>
                <a:latin typeface="Montserrat" panose="00000500000000000000" pitchFamily="2" charset="0"/>
              </a:rPr>
              <a:t>explains</a:t>
            </a:r>
            <a:r>
              <a:rPr lang="en-US" sz="1867" dirty="0">
                <a:solidFill>
                  <a:srgbClr val="404040"/>
                </a:solidFill>
                <a:latin typeface="Montserrat" panose="00000500000000000000" pitchFamily="2" charset="0"/>
              </a:rPr>
              <a:t> which cluster a data point belongs to.</a:t>
            </a:r>
          </a:p>
          <a:p>
            <a:pPr>
              <a:lnSpc>
                <a:spcPts val="2987"/>
              </a:lnSpc>
            </a:pPr>
            <a:endParaRPr lang="en-US" sz="1867" dirty="0">
              <a:solidFill>
                <a:srgbClr val="404040"/>
              </a:solidFill>
              <a:latin typeface="Montserrat" panose="00000500000000000000" pitchFamily="2" charset="0"/>
            </a:endParaRPr>
          </a:p>
          <a:p>
            <a:pPr>
              <a:lnSpc>
                <a:spcPts val="2987"/>
              </a:lnSpc>
            </a:pPr>
            <a:r>
              <a:rPr lang="en-US" sz="1867" dirty="0">
                <a:solidFill>
                  <a:srgbClr val="404040"/>
                </a:solidFill>
                <a:latin typeface="Montserrat" panose="00000500000000000000" pitchFamily="2" charset="0"/>
              </a:rPr>
              <a:t>We can use this to predict the cluster for new data points.</a:t>
            </a:r>
          </a:p>
        </p:txBody>
      </p:sp>
      <p:grpSp>
        <p:nvGrpSpPr>
          <p:cNvPr id="6" name="Group 3">
            <a:extLst>
              <a:ext uri="{FF2B5EF4-FFF2-40B4-BE49-F238E27FC236}">
                <a16:creationId xmlns:a16="http://schemas.microsoft.com/office/drawing/2014/main" id="{7018BFAD-D2FF-DE8A-EFC1-F08F425EAA99}"/>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1A477503-DA2B-505B-142A-1F03EB11CEA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E9928276-CC3D-7122-3C38-7AC9046AB9C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3" name="Picture 12" descr="A blue and black logo&#10;&#10;Description automatically generated">
            <a:extLst>
              <a:ext uri="{FF2B5EF4-FFF2-40B4-BE49-F238E27FC236}">
                <a16:creationId xmlns:a16="http://schemas.microsoft.com/office/drawing/2014/main" id="{7B252ED3-EF67-0A9F-F337-7630520A873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a:extLst>
              <a:ext uri="{FF2B5EF4-FFF2-40B4-BE49-F238E27FC236}">
                <a16:creationId xmlns:a16="http://schemas.microsoft.com/office/drawing/2014/main" id="{444B52AA-C3FF-0FBE-F1A5-D096EF06929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sp>
        <p:nvSpPr>
          <p:cNvPr id="16" name="TextBox 7">
            <a:extLst>
              <a:ext uri="{FF2B5EF4-FFF2-40B4-BE49-F238E27FC236}">
                <a16:creationId xmlns:a16="http://schemas.microsoft.com/office/drawing/2014/main" id="{BE89D0ED-09A0-AA21-BBB0-03F9AD19FAF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8">
            <a:extLst>
              <a:ext uri="{FF2B5EF4-FFF2-40B4-BE49-F238E27FC236}">
                <a16:creationId xmlns:a16="http://schemas.microsoft.com/office/drawing/2014/main" id="{A4A05CCF-AD75-4B2A-4DC4-E5C057A77C62}"/>
              </a:ext>
            </a:extLst>
          </p:cNvPr>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PC’s are </a:t>
            </a:r>
            <a:r>
              <a:rPr lang="en-US" sz="1867" b="1" dirty="0">
                <a:solidFill>
                  <a:srgbClr val="404040"/>
                </a:solidFill>
                <a:latin typeface="Montserrat" panose="00000500000000000000" pitchFamily="2" charset="0"/>
              </a:rPr>
              <a:t>linear combinations </a:t>
            </a:r>
            <a:r>
              <a:rPr lang="en-US" sz="1867" dirty="0">
                <a:solidFill>
                  <a:srgbClr val="404040"/>
                </a:solidFill>
                <a:latin typeface="Montserrat" panose="00000500000000000000" pitchFamily="2" charset="0"/>
              </a:rPr>
              <a:t>of the original features</a:t>
            </a:r>
          </a:p>
        </p:txBody>
      </p:sp>
    </p:spTree>
    <p:extLst>
      <p:ext uri="{BB962C8B-B14F-4D97-AF65-F5344CB8AC3E}">
        <p14:creationId xmlns:p14="http://schemas.microsoft.com/office/powerpoint/2010/main" val="1212835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3" name="Freeform 3"/>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5" name="Freeform 25"/>
          <p:cNvSpPr/>
          <p:nvPr/>
        </p:nvSpPr>
        <p:spPr>
          <a:xfrm>
            <a:off x="9826639"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4">
              <a:extLst>
                <a:ext uri="{BEBA8EAE-BF5A-486C-A8C5-ECC9F3942E4B}">
                  <a14:imgProps xmlns:a14="http://schemas.microsoft.com/office/drawing/2010/main">
                    <a14:imgLayer r:embed="rId5">
                      <a14:imgEffect>
                        <a14:saturation sat="70000"/>
                      </a14:imgEffect>
                    </a14:imgLayer>
                  </a14:imgProps>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26" name="TextBox 26"/>
          <p:cNvSpPr txBox="1"/>
          <p:nvPr/>
        </p:nvSpPr>
        <p:spPr>
          <a:xfrm>
            <a:off x="8178800" y="5725145"/>
            <a:ext cx="3166065" cy="54865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Courses, Consulting, </a:t>
            </a:r>
          </a:p>
          <a:p>
            <a:pPr>
              <a:lnSpc>
                <a:spcPts val="2201"/>
              </a:lnSpc>
            </a:pPr>
            <a:r>
              <a:rPr lang="en-US" sz="1733" spc="69" dirty="0">
                <a:solidFill>
                  <a:srgbClr val="404040"/>
                </a:solidFill>
                <a:latin typeface="Montserrat" pitchFamily="2" charset="77"/>
              </a:rPr>
              <a:t>Commissions, Supervision</a:t>
            </a:r>
          </a:p>
        </p:txBody>
      </p:sp>
      <p:sp>
        <p:nvSpPr>
          <p:cNvPr id="27" name="TextBox 27"/>
          <p:cNvSpPr txBox="1"/>
          <p:nvPr/>
        </p:nvSpPr>
        <p:spPr>
          <a:xfrm>
            <a:off x="816216" y="3692306"/>
            <a:ext cx="3182069" cy="8463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HPC environments</a:t>
            </a:r>
          </a:p>
          <a:p>
            <a:pPr>
              <a:lnSpc>
                <a:spcPts val="2201"/>
              </a:lnSpc>
            </a:pPr>
            <a:r>
              <a:rPr lang="en-US" sz="1733" spc="69" dirty="0">
                <a:solidFill>
                  <a:srgbClr val="404040"/>
                </a:solidFill>
                <a:latin typeface="Montserrat" pitchFamily="2" charset="77"/>
              </a:rPr>
              <a:t>Public &amp; synthetic data</a:t>
            </a:r>
          </a:p>
          <a:p>
            <a:pPr>
              <a:lnSpc>
                <a:spcPts val="2201"/>
              </a:lnSpc>
            </a:pPr>
            <a:r>
              <a:rPr lang="en-US" sz="1733" spc="69" dirty="0">
                <a:solidFill>
                  <a:srgbClr val="404040"/>
                </a:solidFill>
                <a:latin typeface="Montserrat" pitchFamily="2" charset="77"/>
              </a:rPr>
              <a:t>Courses and training</a:t>
            </a:r>
          </a:p>
        </p:txBody>
      </p:sp>
      <p:sp>
        <p:nvSpPr>
          <p:cNvPr id="28" name="TextBox 28"/>
          <p:cNvSpPr txBox="1"/>
          <p:nvPr/>
        </p:nvSpPr>
        <p:spPr>
          <a:xfrm>
            <a:off x="6694693" y="2547417"/>
            <a:ext cx="3691785" cy="83078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201"/>
              </a:lnSpc>
            </a:pPr>
            <a:r>
              <a:rPr lang="en-US" sz="1733" spc="69" dirty="0">
                <a:solidFill>
                  <a:srgbClr val="404040"/>
                </a:solidFill>
                <a:latin typeface="Montserrat" pitchFamily="2" charset="77"/>
              </a:rPr>
              <a:t>Generative modelling</a:t>
            </a:r>
          </a:p>
          <a:p>
            <a:pPr>
              <a:lnSpc>
                <a:spcPts val="2201"/>
              </a:lnSpc>
            </a:pPr>
            <a:r>
              <a:rPr lang="en-US" sz="1733" spc="69" dirty="0">
                <a:solidFill>
                  <a:srgbClr val="404040"/>
                </a:solidFill>
                <a:latin typeface="Montserrat" pitchFamily="2" charset="77"/>
              </a:rPr>
              <a:t>Representation learning</a:t>
            </a:r>
          </a:p>
          <a:p>
            <a:pPr>
              <a:lnSpc>
                <a:spcPts val="2201"/>
              </a:lnSpc>
            </a:pPr>
            <a:r>
              <a:rPr lang="en-US" sz="1733" spc="69" dirty="0">
                <a:solidFill>
                  <a:srgbClr val="404040"/>
                </a:solidFill>
                <a:latin typeface="Montserrat" pitchFamily="2" charset="77"/>
              </a:rPr>
              <a:t>Data Science in Epidemiology</a:t>
            </a:r>
          </a:p>
        </p:txBody>
      </p:sp>
      <p:sp>
        <p:nvSpPr>
          <p:cNvPr id="31" name="TextBox 31"/>
          <p:cNvSpPr txBox="1"/>
          <p:nvPr/>
        </p:nvSpPr>
        <p:spPr>
          <a:xfrm>
            <a:off x="4125575" y="2268607"/>
            <a:ext cx="2094880" cy="218552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979"/>
              </a:lnSpc>
            </a:pPr>
            <a:endParaRPr sz="800"/>
          </a:p>
        </p:txBody>
      </p:sp>
      <p:sp>
        <p:nvSpPr>
          <p:cNvPr id="37" name="TextBox 37"/>
          <p:cNvSpPr txBox="1"/>
          <p:nvPr/>
        </p:nvSpPr>
        <p:spPr>
          <a:xfrm>
            <a:off x="5266161" y="3713215"/>
            <a:ext cx="2094880" cy="2185524"/>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979"/>
              </a:lnSpc>
            </a:pPr>
            <a:endParaRPr sz="800"/>
          </a:p>
        </p:txBody>
      </p:sp>
      <p:grpSp>
        <p:nvGrpSpPr>
          <p:cNvPr id="44" name="Группа 12">
            <a:extLst>
              <a:ext uri="{FF2B5EF4-FFF2-40B4-BE49-F238E27FC236}">
                <a16:creationId xmlns:a16="http://schemas.microsoft.com/office/drawing/2014/main" id="{BDA71ABD-621D-1423-1958-A64DA9F20047}"/>
              </a:ext>
            </a:extLst>
          </p:cNvPr>
          <p:cNvGrpSpPr>
            <a:grpSpLocks noChangeAspect="1"/>
          </p:cNvGrpSpPr>
          <p:nvPr/>
        </p:nvGrpSpPr>
        <p:grpSpPr>
          <a:xfrm>
            <a:off x="2730344" y="1778517"/>
            <a:ext cx="5242284" cy="4652324"/>
            <a:chOff x="0" y="0"/>
            <a:chExt cx="5365055" cy="4761279"/>
          </a:xfrm>
        </p:grpSpPr>
        <p:sp>
          <p:nvSpPr>
            <p:cNvPr id="45" name="Freeform 83">
              <a:extLst>
                <a:ext uri="{FF2B5EF4-FFF2-40B4-BE49-F238E27FC236}">
                  <a16:creationId xmlns:a16="http://schemas.microsoft.com/office/drawing/2014/main" id="{DF85DF7F-8FE6-904C-40F6-4C143E6443DE}"/>
                </a:ext>
              </a:extLst>
            </p:cNvPr>
            <p:cNvSpPr/>
            <p:nvPr/>
          </p:nvSpPr>
          <p:spPr>
            <a:xfrm>
              <a:off x="2749327" y="0"/>
              <a:ext cx="2615729" cy="4241430"/>
            </a:xfrm>
            <a:custGeom>
              <a:avLst/>
              <a:gdLst/>
              <a:ahLst/>
              <a:cxnLst>
                <a:cxn ang="0">
                  <a:pos x="wd2" y="hd2"/>
                </a:cxn>
                <a:cxn ang="5400000">
                  <a:pos x="wd2" y="hd2"/>
                </a:cxn>
                <a:cxn ang="10800000">
                  <a:pos x="wd2" y="hd2"/>
                </a:cxn>
                <a:cxn ang="16200000">
                  <a:pos x="wd2" y="hd2"/>
                </a:cxn>
              </a:cxnLst>
              <a:rect l="0" t="0" r="r" b="b"/>
              <a:pathLst>
                <a:path w="21525" h="21366" extrusionOk="0">
                  <a:moveTo>
                    <a:pt x="1956" y="14925"/>
                  </a:moveTo>
                  <a:cubicBezTo>
                    <a:pt x="20377" y="21296"/>
                    <a:pt x="20377" y="21296"/>
                    <a:pt x="20377" y="21296"/>
                  </a:cubicBezTo>
                  <a:cubicBezTo>
                    <a:pt x="20948" y="21495"/>
                    <a:pt x="21600" y="21246"/>
                    <a:pt x="21518" y="20848"/>
                  </a:cubicBezTo>
                  <a:cubicBezTo>
                    <a:pt x="21437" y="20549"/>
                    <a:pt x="21192" y="20201"/>
                    <a:pt x="20948" y="19902"/>
                  </a:cubicBezTo>
                  <a:cubicBezTo>
                    <a:pt x="12063" y="10546"/>
                    <a:pt x="12063" y="10546"/>
                    <a:pt x="12063" y="10546"/>
                  </a:cubicBezTo>
                  <a:cubicBezTo>
                    <a:pt x="3260" y="1239"/>
                    <a:pt x="3260" y="1239"/>
                    <a:pt x="3260" y="1239"/>
                  </a:cubicBezTo>
                  <a:cubicBezTo>
                    <a:pt x="2690" y="642"/>
                    <a:pt x="1875" y="243"/>
                    <a:pt x="978" y="44"/>
                  </a:cubicBezTo>
                  <a:cubicBezTo>
                    <a:pt x="489" y="-105"/>
                    <a:pt x="0" y="144"/>
                    <a:pt x="0" y="442"/>
                  </a:cubicBezTo>
                  <a:cubicBezTo>
                    <a:pt x="0" y="12835"/>
                    <a:pt x="0" y="12835"/>
                    <a:pt x="0" y="12835"/>
                  </a:cubicBezTo>
                  <a:cubicBezTo>
                    <a:pt x="0" y="13681"/>
                    <a:pt x="734" y="14477"/>
                    <a:pt x="1956" y="14925"/>
                  </a:cubicBezTo>
                  <a:close/>
                </a:path>
              </a:pathLst>
            </a:custGeom>
            <a:solidFill>
              <a:srgbClr val="D9B77A"/>
            </a:solidFill>
            <a:ln w="635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dirty="0"/>
            </a:p>
          </p:txBody>
        </p:sp>
        <p:sp>
          <p:nvSpPr>
            <p:cNvPr id="46" name="Freeform 84">
              <a:extLst>
                <a:ext uri="{FF2B5EF4-FFF2-40B4-BE49-F238E27FC236}">
                  <a16:creationId xmlns:a16="http://schemas.microsoft.com/office/drawing/2014/main" id="{64B80A05-469F-E9B6-F171-F8E8413D1437}"/>
                </a:ext>
              </a:extLst>
            </p:cNvPr>
            <p:cNvSpPr/>
            <p:nvPr/>
          </p:nvSpPr>
          <p:spPr>
            <a:xfrm>
              <a:off x="70733" y="3011158"/>
              <a:ext cx="5214527" cy="1750122"/>
            </a:xfrm>
            <a:custGeom>
              <a:avLst/>
              <a:gdLst/>
              <a:ahLst/>
              <a:cxnLst>
                <a:cxn ang="0">
                  <a:pos x="wd2" y="hd2"/>
                </a:cxn>
                <a:cxn ang="5400000">
                  <a:pos x="wd2" y="hd2"/>
                </a:cxn>
                <a:cxn ang="10800000">
                  <a:pos x="wd2" y="hd2"/>
                </a:cxn>
                <a:cxn ang="16200000">
                  <a:pos x="wd2" y="hd2"/>
                </a:cxn>
              </a:cxnLst>
              <a:rect l="0" t="0" r="r" b="b"/>
              <a:pathLst>
                <a:path w="21483" h="21359" extrusionOk="0">
                  <a:moveTo>
                    <a:pt x="9769" y="724"/>
                  </a:moveTo>
                  <a:cubicBezTo>
                    <a:pt x="192" y="16894"/>
                    <a:pt x="192" y="16894"/>
                    <a:pt x="192" y="16894"/>
                  </a:cubicBezTo>
                  <a:cubicBezTo>
                    <a:pt x="-12" y="17256"/>
                    <a:pt x="-53" y="17980"/>
                    <a:pt x="69" y="18463"/>
                  </a:cubicBezTo>
                  <a:cubicBezTo>
                    <a:pt x="436" y="20152"/>
                    <a:pt x="1088" y="21359"/>
                    <a:pt x="1903" y="21359"/>
                  </a:cubicBezTo>
                  <a:cubicBezTo>
                    <a:pt x="10747" y="21359"/>
                    <a:pt x="10747" y="21359"/>
                    <a:pt x="10747" y="21359"/>
                  </a:cubicBezTo>
                  <a:cubicBezTo>
                    <a:pt x="19591" y="21359"/>
                    <a:pt x="19591" y="21359"/>
                    <a:pt x="19591" y="21359"/>
                  </a:cubicBezTo>
                  <a:cubicBezTo>
                    <a:pt x="20365" y="21359"/>
                    <a:pt x="21017" y="20152"/>
                    <a:pt x="21425" y="18463"/>
                  </a:cubicBezTo>
                  <a:cubicBezTo>
                    <a:pt x="21547" y="17980"/>
                    <a:pt x="21465" y="17256"/>
                    <a:pt x="21302" y="16894"/>
                  </a:cubicBezTo>
                  <a:cubicBezTo>
                    <a:pt x="11725" y="724"/>
                    <a:pt x="11725" y="724"/>
                    <a:pt x="11725" y="724"/>
                  </a:cubicBezTo>
                  <a:cubicBezTo>
                    <a:pt x="11114" y="-241"/>
                    <a:pt x="10380" y="-241"/>
                    <a:pt x="9769" y="724"/>
                  </a:cubicBezTo>
                  <a:close/>
                </a:path>
              </a:pathLst>
            </a:custGeom>
            <a:solidFill>
              <a:srgbClr val="8EB4E3"/>
            </a:solidFill>
            <a:ln w="1270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dirty="0"/>
            </a:p>
          </p:txBody>
        </p:sp>
        <p:sp>
          <p:nvSpPr>
            <p:cNvPr id="47" name="Freeform 85">
              <a:extLst>
                <a:ext uri="{FF2B5EF4-FFF2-40B4-BE49-F238E27FC236}">
                  <a16:creationId xmlns:a16="http://schemas.microsoft.com/office/drawing/2014/main" id="{DD719E8A-29E2-AF0C-91DB-34A902697BB5}"/>
                </a:ext>
              </a:extLst>
            </p:cNvPr>
            <p:cNvSpPr/>
            <p:nvPr/>
          </p:nvSpPr>
          <p:spPr>
            <a:xfrm>
              <a:off x="0" y="0"/>
              <a:ext cx="2609070" cy="4241430"/>
            </a:xfrm>
            <a:custGeom>
              <a:avLst/>
              <a:gdLst/>
              <a:ahLst/>
              <a:cxnLst>
                <a:cxn ang="0">
                  <a:pos x="wd2" y="hd2"/>
                </a:cxn>
                <a:cxn ang="5400000">
                  <a:pos x="wd2" y="hd2"/>
                </a:cxn>
                <a:cxn ang="10800000">
                  <a:pos x="wd2" y="hd2"/>
                </a:cxn>
                <a:cxn ang="16200000">
                  <a:pos x="wd2" y="hd2"/>
                </a:cxn>
              </a:cxnLst>
              <a:rect l="0" t="0" r="r" b="b"/>
              <a:pathLst>
                <a:path w="21525" h="21366" extrusionOk="0">
                  <a:moveTo>
                    <a:pt x="21525" y="12835"/>
                  </a:moveTo>
                  <a:cubicBezTo>
                    <a:pt x="21525" y="442"/>
                    <a:pt x="21525" y="442"/>
                    <a:pt x="21525" y="442"/>
                  </a:cubicBezTo>
                  <a:cubicBezTo>
                    <a:pt x="21525" y="144"/>
                    <a:pt x="21036" y="-105"/>
                    <a:pt x="20547" y="44"/>
                  </a:cubicBezTo>
                  <a:cubicBezTo>
                    <a:pt x="19569" y="243"/>
                    <a:pt x="18754" y="642"/>
                    <a:pt x="18183" y="1239"/>
                  </a:cubicBezTo>
                  <a:cubicBezTo>
                    <a:pt x="9380" y="10546"/>
                    <a:pt x="9380" y="10546"/>
                    <a:pt x="9380" y="10546"/>
                  </a:cubicBezTo>
                  <a:cubicBezTo>
                    <a:pt x="577" y="19902"/>
                    <a:pt x="577" y="19902"/>
                    <a:pt x="577" y="19902"/>
                  </a:cubicBezTo>
                  <a:cubicBezTo>
                    <a:pt x="251" y="20201"/>
                    <a:pt x="88" y="20549"/>
                    <a:pt x="7" y="20848"/>
                  </a:cubicBezTo>
                  <a:cubicBezTo>
                    <a:pt x="-75" y="21246"/>
                    <a:pt x="577" y="21495"/>
                    <a:pt x="1148" y="21296"/>
                  </a:cubicBezTo>
                  <a:cubicBezTo>
                    <a:pt x="19569" y="14925"/>
                    <a:pt x="19569" y="14925"/>
                    <a:pt x="19569" y="14925"/>
                  </a:cubicBezTo>
                  <a:cubicBezTo>
                    <a:pt x="20791" y="14477"/>
                    <a:pt x="21525" y="13681"/>
                    <a:pt x="21525" y="12835"/>
                  </a:cubicBezTo>
                  <a:close/>
                </a:path>
              </a:pathLst>
            </a:custGeom>
            <a:solidFill>
              <a:srgbClr val="9AB5B2"/>
            </a:solidFill>
            <a:ln w="12700" cap="flat">
              <a:solidFill>
                <a:schemeClr val="tx1">
                  <a:lumMod val="50000"/>
                  <a:lumOff val="50000"/>
                </a:schemeClr>
              </a:solidFill>
              <a:miter lim="400000"/>
            </a:ln>
            <a:effectLst/>
          </p:spPr>
          <p:txBody>
            <a:bodyPr wrap="square" lIns="30479" tIns="30479" rIns="30479" bIns="30479" numCol="1" anchor="t">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sz="800"/>
            </a:p>
          </p:txBody>
        </p:sp>
      </p:grpSp>
      <p:sp>
        <p:nvSpPr>
          <p:cNvPr id="48" name="TextBox 22">
            <a:extLst>
              <a:ext uri="{FF2B5EF4-FFF2-40B4-BE49-F238E27FC236}">
                <a16:creationId xmlns:a16="http://schemas.microsoft.com/office/drawing/2014/main" id="{663B3D80-BC6E-9EBC-9EA4-6B6B3E4F7260}"/>
              </a:ext>
            </a:extLst>
          </p:cNvPr>
          <p:cNvSpPr txBox="1"/>
          <p:nvPr/>
        </p:nvSpPr>
        <p:spPr>
          <a:xfrm>
            <a:off x="3686484" y="4115499"/>
            <a:ext cx="1425422" cy="28212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2239"/>
              </a:lnSpc>
              <a:spcBef>
                <a:spcPct val="0"/>
              </a:spcBef>
            </a:pPr>
            <a:r>
              <a:rPr lang="en-US" sz="1867" b="1" spc="96" dirty="0">
                <a:solidFill>
                  <a:schemeClr val="bg1"/>
                </a:solidFill>
                <a:latin typeface="Montserrat" pitchFamily="2" charset="77"/>
              </a:rPr>
              <a:t>SANDBOX</a:t>
            </a:r>
          </a:p>
        </p:txBody>
      </p:sp>
      <p:sp>
        <p:nvSpPr>
          <p:cNvPr id="49" name="TextBox 21">
            <a:extLst>
              <a:ext uri="{FF2B5EF4-FFF2-40B4-BE49-F238E27FC236}">
                <a16:creationId xmlns:a16="http://schemas.microsoft.com/office/drawing/2014/main" id="{500C75E4-3980-6443-16B8-3EEFDD88429D}"/>
              </a:ext>
            </a:extLst>
          </p:cNvPr>
          <p:cNvSpPr txBox="1"/>
          <p:nvPr/>
        </p:nvSpPr>
        <p:spPr>
          <a:xfrm>
            <a:off x="4344865" y="5433743"/>
            <a:ext cx="1959845" cy="56361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239"/>
              </a:lnSpc>
              <a:spcBef>
                <a:spcPct val="0"/>
              </a:spcBef>
            </a:pPr>
            <a:r>
              <a:rPr lang="en-US" sz="1867" b="1" spc="96" dirty="0">
                <a:solidFill>
                  <a:schemeClr val="bg1"/>
                </a:solidFill>
                <a:latin typeface="Montserrat" pitchFamily="2" charset="77"/>
              </a:rPr>
              <a:t>SUND DATALAB</a:t>
            </a:r>
          </a:p>
        </p:txBody>
      </p:sp>
      <p:sp>
        <p:nvSpPr>
          <p:cNvPr id="50" name="TextBox 23">
            <a:extLst>
              <a:ext uri="{FF2B5EF4-FFF2-40B4-BE49-F238E27FC236}">
                <a16:creationId xmlns:a16="http://schemas.microsoft.com/office/drawing/2014/main" id="{50B47D68-A9A1-C792-A29C-F0331E5BA056}"/>
              </a:ext>
            </a:extLst>
          </p:cNvPr>
          <p:cNvSpPr txBox="1"/>
          <p:nvPr/>
        </p:nvSpPr>
        <p:spPr>
          <a:xfrm>
            <a:off x="5351486" y="4032832"/>
            <a:ext cx="1777003" cy="57024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lvl="0" indent="0" algn="ctr">
              <a:lnSpc>
                <a:spcPts val="2239"/>
              </a:lnSpc>
              <a:spcBef>
                <a:spcPct val="0"/>
              </a:spcBef>
            </a:pPr>
            <a:r>
              <a:rPr lang="en-US" sz="1867" b="1" spc="96" dirty="0">
                <a:solidFill>
                  <a:schemeClr val="bg1"/>
                </a:solidFill>
                <a:latin typeface="Montserrat" pitchFamily="2" charset="77"/>
              </a:rPr>
              <a:t>RESEARCH GROUPS</a:t>
            </a:r>
          </a:p>
        </p:txBody>
      </p:sp>
      <p:cxnSp>
        <p:nvCxnSpPr>
          <p:cNvPr id="53" name="Straight Connector 52">
            <a:extLst>
              <a:ext uri="{FF2B5EF4-FFF2-40B4-BE49-F238E27FC236}">
                <a16:creationId xmlns:a16="http://schemas.microsoft.com/office/drawing/2014/main" id="{AD147379-0CEC-7C8D-3EB1-46BEE0FB004D}"/>
              </a:ext>
            </a:extLst>
          </p:cNvPr>
          <p:cNvCxnSpPr>
            <a:cxnSpLocks/>
          </p:cNvCxnSpPr>
          <p:nvPr/>
        </p:nvCxnSpPr>
        <p:spPr>
          <a:xfrm>
            <a:off x="1270000" y="4629696"/>
            <a:ext cx="2135148" cy="0"/>
          </a:xfrm>
          <a:prstGeom prst="line">
            <a:avLst/>
          </a:prstGeom>
          <a:ln w="57150">
            <a:solidFill>
              <a:srgbClr val="9AB5B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743DAFC-FA43-127C-E97B-EC6AAB0C65CB}"/>
              </a:ext>
            </a:extLst>
          </p:cNvPr>
          <p:cNvCxnSpPr>
            <a:cxnSpLocks/>
          </p:cNvCxnSpPr>
          <p:nvPr/>
        </p:nvCxnSpPr>
        <p:spPr>
          <a:xfrm>
            <a:off x="6599687" y="3469196"/>
            <a:ext cx="2087113" cy="0"/>
          </a:xfrm>
          <a:prstGeom prst="line">
            <a:avLst/>
          </a:prstGeom>
          <a:ln w="57150">
            <a:solidFill>
              <a:srgbClr val="D9B77A"/>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EC15E0-9CCE-CFE4-405A-6344D1FE0DAD}"/>
              </a:ext>
            </a:extLst>
          </p:cNvPr>
          <p:cNvCxnSpPr>
            <a:cxnSpLocks/>
          </p:cNvCxnSpPr>
          <p:nvPr/>
        </p:nvCxnSpPr>
        <p:spPr>
          <a:xfrm>
            <a:off x="7467600" y="6375400"/>
            <a:ext cx="2082800" cy="0"/>
          </a:xfrm>
          <a:prstGeom prst="line">
            <a:avLst/>
          </a:prstGeom>
          <a:ln w="57150">
            <a:solidFill>
              <a:srgbClr val="8EB4E3"/>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7C21FE9A-62D5-880E-8A36-BC4A708AF525}"/>
              </a:ext>
            </a:extLst>
          </p:cNvPr>
          <p:cNvSpPr txBox="1">
            <a:spLocks/>
          </p:cNvSpPr>
          <p:nvPr/>
        </p:nvSpPr>
        <p:spPr>
          <a:xfrm>
            <a:off x="604155" y="703273"/>
            <a:ext cx="5353241"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CENTER STRUCTURE</a:t>
            </a:r>
          </a:p>
        </p:txBody>
      </p:sp>
    </p:spTree>
    <p:extLst>
      <p:ext uri="{BB962C8B-B14F-4D97-AF65-F5344CB8AC3E}">
        <p14:creationId xmlns:p14="http://schemas.microsoft.com/office/powerpoint/2010/main" val="4075404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TextBox 8"/>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Coloring by wine type reveals clusters! </a:t>
            </a:r>
          </a:p>
        </p:txBody>
      </p:sp>
      <p:pic>
        <p:nvPicPr>
          <p:cNvPr id="11" name="Picture 10">
            <a:extLst>
              <a:ext uri="{FF2B5EF4-FFF2-40B4-BE49-F238E27FC236}">
                <a16:creationId xmlns:a16="http://schemas.microsoft.com/office/drawing/2014/main" id="{004F98EB-51F3-E647-27C8-DB4F528BBB7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63637" y="2183554"/>
            <a:ext cx="6498578" cy="4126081"/>
          </a:xfrm>
          <a:prstGeom prst="rect">
            <a:avLst/>
          </a:prstGeom>
        </p:spPr>
      </p:pic>
      <p:grpSp>
        <p:nvGrpSpPr>
          <p:cNvPr id="6" name="Group 3">
            <a:extLst>
              <a:ext uri="{FF2B5EF4-FFF2-40B4-BE49-F238E27FC236}">
                <a16:creationId xmlns:a16="http://schemas.microsoft.com/office/drawing/2014/main" id="{427055D9-49E8-9080-F9EF-48A3447EBC92}"/>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AB3670B3-81FC-CC04-0B30-3B2C01D547E5}"/>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BE737ECA-FDD1-CFA5-4F8E-06FC8215B5E2}"/>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4" name="Picture 13" descr="A blue and black logo&#10;&#10;Description automatically generated">
            <a:extLst>
              <a:ext uri="{FF2B5EF4-FFF2-40B4-BE49-F238E27FC236}">
                <a16:creationId xmlns:a16="http://schemas.microsoft.com/office/drawing/2014/main" id="{5D297BD4-1129-2961-B266-7244B0340BDD}"/>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15" name="TextBox 7">
            <a:extLst>
              <a:ext uri="{FF2B5EF4-FFF2-40B4-BE49-F238E27FC236}">
                <a16:creationId xmlns:a16="http://schemas.microsoft.com/office/drawing/2014/main" id="{485348BA-7AEF-4F4F-D088-A01901CC055D}"/>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9">
            <a:extLst>
              <a:ext uri="{FF2B5EF4-FFF2-40B4-BE49-F238E27FC236}">
                <a16:creationId xmlns:a16="http://schemas.microsoft.com/office/drawing/2014/main" id="{F35C89E5-B47E-A040-135B-F78BD6A0E401}"/>
              </a:ext>
            </a:extLst>
          </p:cNvPr>
          <p:cNvSpPr txBox="1"/>
          <p:nvPr/>
        </p:nvSpPr>
        <p:spPr>
          <a:xfrm>
            <a:off x="8160036" y="2028091"/>
            <a:ext cx="3422364" cy="380595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33" dirty="0">
                <a:solidFill>
                  <a:srgbClr val="404040"/>
                </a:solidFill>
                <a:latin typeface="Montserrat" panose="00000500000000000000" pitchFamily="2" charset="0"/>
              </a:rPr>
              <a:t>If clusters are well separated there is a combination of original features that </a:t>
            </a:r>
            <a:r>
              <a:rPr lang="en-US" sz="1733" b="1" dirty="0">
                <a:solidFill>
                  <a:srgbClr val="404040"/>
                </a:solidFill>
                <a:latin typeface="Montserrat" panose="00000500000000000000" pitchFamily="2" charset="0"/>
              </a:rPr>
              <a:t>explains</a:t>
            </a:r>
            <a:r>
              <a:rPr lang="en-US" sz="1733" dirty="0">
                <a:solidFill>
                  <a:srgbClr val="404040"/>
                </a:solidFill>
                <a:latin typeface="Montserrat" panose="00000500000000000000" pitchFamily="2" charset="0"/>
              </a:rPr>
              <a:t> which cluster a data point belongs to.</a:t>
            </a:r>
          </a:p>
          <a:p>
            <a:pPr>
              <a:lnSpc>
                <a:spcPts val="2987"/>
              </a:lnSpc>
            </a:pPr>
            <a:endParaRPr lang="en-US" sz="1733" dirty="0">
              <a:solidFill>
                <a:srgbClr val="404040"/>
              </a:solidFill>
              <a:latin typeface="Montserrat" panose="00000500000000000000" pitchFamily="2" charset="0"/>
            </a:endParaRPr>
          </a:p>
          <a:p>
            <a:pPr>
              <a:lnSpc>
                <a:spcPts val="2987"/>
              </a:lnSpc>
            </a:pPr>
            <a:r>
              <a:rPr lang="en-US" sz="1733" dirty="0">
                <a:solidFill>
                  <a:srgbClr val="404040"/>
                </a:solidFill>
                <a:latin typeface="Montserrat" panose="00000500000000000000" pitchFamily="2" charset="0"/>
              </a:rPr>
              <a:t>We can use this to understand what defines each cluster and predict which cluster a new data point belongs to.</a:t>
            </a:r>
          </a:p>
        </p:txBody>
      </p:sp>
      <p:pic>
        <p:nvPicPr>
          <p:cNvPr id="3" name="Picture 2">
            <a:extLst>
              <a:ext uri="{FF2B5EF4-FFF2-40B4-BE49-F238E27FC236}">
                <a16:creationId xmlns:a16="http://schemas.microsoft.com/office/drawing/2014/main" id="{E7EC3EAB-3C50-E7D3-3F64-A0E1171893D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63637" y="2183554"/>
            <a:ext cx="6498578" cy="4126080"/>
          </a:xfrm>
          <a:prstGeom prst="rect">
            <a:avLst/>
          </a:prstGeom>
        </p:spPr>
      </p:pic>
    </p:spTree>
    <p:extLst>
      <p:ext uri="{BB962C8B-B14F-4D97-AF65-F5344CB8AC3E}">
        <p14:creationId xmlns:p14="http://schemas.microsoft.com/office/powerpoint/2010/main" val="225711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0A9C96B1-3BB9-AEDA-7E86-479C1D0413FA}"/>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86BB8986-CF19-FE06-90FF-2100F5A60693}"/>
              </a:ext>
            </a:extLst>
          </p:cNvPr>
          <p:cNvSpPr txBox="1"/>
          <p:nvPr/>
        </p:nvSpPr>
        <p:spPr>
          <a:xfrm>
            <a:off x="1157528" y="502830"/>
            <a:ext cx="9776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79622585-CC45-42BC-D15F-97F683B32200}"/>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AA665E1F-59C7-6259-9958-EE6718B05423}"/>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A16C2E81-A338-F1BF-88EE-483ACD2D3232}"/>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591E47BF-8402-F683-6D20-0CCE35004683}"/>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3" name="Picture 2" descr="A close-up of a symbol&#10;&#10;Description automatically generated">
            <a:extLst>
              <a:ext uri="{FF2B5EF4-FFF2-40B4-BE49-F238E27FC236}">
                <a16:creationId xmlns:a16="http://schemas.microsoft.com/office/drawing/2014/main" id="{809CD3EB-13CD-CD31-CA89-B3B100C687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0517" y="3232239"/>
            <a:ext cx="2329536" cy="906799"/>
          </a:xfrm>
          <a:prstGeom prst="rect">
            <a:avLst/>
          </a:prstGeom>
        </p:spPr>
      </p:pic>
      <p:sp>
        <p:nvSpPr>
          <p:cNvPr id="4" name="TextBox 8">
            <a:extLst>
              <a:ext uri="{FF2B5EF4-FFF2-40B4-BE49-F238E27FC236}">
                <a16:creationId xmlns:a16="http://schemas.microsoft.com/office/drawing/2014/main" id="{8ED949D4-DF2C-04BE-2947-E0CBF1B6262B}"/>
              </a:ext>
            </a:extLst>
          </p:cNvPr>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Formally PCA is a singular value decomposition such that:</a:t>
            </a:r>
          </a:p>
        </p:txBody>
      </p:sp>
      <p:sp>
        <p:nvSpPr>
          <p:cNvPr id="13" name="TextBox 12">
            <a:extLst>
              <a:ext uri="{FF2B5EF4-FFF2-40B4-BE49-F238E27FC236}">
                <a16:creationId xmlns:a16="http://schemas.microsoft.com/office/drawing/2014/main" id="{2F1FC117-6592-A4B7-46FD-93317B7F087F}"/>
              </a:ext>
            </a:extLst>
          </p:cNvPr>
          <p:cNvSpPr txBox="1"/>
          <p:nvPr/>
        </p:nvSpPr>
        <p:spPr>
          <a:xfrm>
            <a:off x="3219966" y="2323144"/>
            <a:ext cx="1540585" cy="923330"/>
          </a:xfrm>
          <a:prstGeom prst="rect">
            <a:avLst/>
          </a:prstGeom>
          <a:noFill/>
        </p:spPr>
        <p:txBody>
          <a:bodyPr wrap="square" rtlCol="0">
            <a:spAutoFit/>
          </a:bodyPr>
          <a:lstStyle/>
          <a:p>
            <a:r>
              <a:rPr lang="en-GB" dirty="0"/>
              <a:t>Original data,</a:t>
            </a:r>
          </a:p>
          <a:p>
            <a:r>
              <a:rPr lang="en-GB" dirty="0"/>
              <a:t>Scaled and </a:t>
            </a:r>
            <a:r>
              <a:rPr lang="en-GB" dirty="0" err="1"/>
              <a:t>centered</a:t>
            </a:r>
            <a:endParaRPr lang="en-GB" dirty="0"/>
          </a:p>
        </p:txBody>
      </p:sp>
      <p:sp>
        <p:nvSpPr>
          <p:cNvPr id="14" name="Freeform 6">
            <a:extLst>
              <a:ext uri="{FF2B5EF4-FFF2-40B4-BE49-F238E27FC236}">
                <a16:creationId xmlns:a16="http://schemas.microsoft.com/office/drawing/2014/main" id="{2D7AD611-5F10-2308-56BD-5BAD7986C406}"/>
              </a:ext>
            </a:extLst>
          </p:cNvPr>
          <p:cNvSpPr/>
          <p:nvPr/>
        </p:nvSpPr>
        <p:spPr>
          <a:xfrm rot="2362620">
            <a:off x="4199920" y="3407250"/>
            <a:ext cx="799737" cy="21867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5" name="TextBox 14">
            <a:extLst>
              <a:ext uri="{FF2B5EF4-FFF2-40B4-BE49-F238E27FC236}">
                <a16:creationId xmlns:a16="http://schemas.microsoft.com/office/drawing/2014/main" id="{95DBDB3B-CF51-72FD-7E00-7C8A520FC534}"/>
              </a:ext>
            </a:extLst>
          </p:cNvPr>
          <p:cNvSpPr txBox="1"/>
          <p:nvPr/>
        </p:nvSpPr>
        <p:spPr>
          <a:xfrm rot="16200000">
            <a:off x="5399626" y="2418982"/>
            <a:ext cx="1382485" cy="923330"/>
          </a:xfrm>
          <a:prstGeom prst="rect">
            <a:avLst/>
          </a:prstGeom>
          <a:noFill/>
        </p:spPr>
        <p:txBody>
          <a:bodyPr wrap="square" rtlCol="0">
            <a:spAutoFit/>
          </a:bodyPr>
          <a:lstStyle/>
          <a:p>
            <a:r>
              <a:rPr lang="en-GB" sz="5400" dirty="0"/>
              <a:t>}</a:t>
            </a:r>
          </a:p>
        </p:txBody>
      </p:sp>
      <p:sp>
        <p:nvSpPr>
          <p:cNvPr id="16" name="TextBox 15">
            <a:extLst>
              <a:ext uri="{FF2B5EF4-FFF2-40B4-BE49-F238E27FC236}">
                <a16:creationId xmlns:a16="http://schemas.microsoft.com/office/drawing/2014/main" id="{11BF0310-281C-31A8-5174-CD6C16D6627C}"/>
              </a:ext>
            </a:extLst>
          </p:cNvPr>
          <p:cNvSpPr txBox="1"/>
          <p:nvPr/>
        </p:nvSpPr>
        <p:spPr>
          <a:xfrm>
            <a:off x="5570266" y="2172754"/>
            <a:ext cx="1950187" cy="923330"/>
          </a:xfrm>
          <a:prstGeom prst="rect">
            <a:avLst/>
          </a:prstGeom>
          <a:noFill/>
        </p:spPr>
        <p:txBody>
          <a:bodyPr wrap="square" rtlCol="0">
            <a:spAutoFit/>
          </a:bodyPr>
          <a:lstStyle/>
          <a:p>
            <a:r>
              <a:rPr lang="en-GB" dirty="0"/>
              <a:t>Data projected into the PC space</a:t>
            </a:r>
          </a:p>
          <a:p>
            <a:r>
              <a:rPr lang="en-GB" i="1" dirty="0"/>
              <a:t>- the scale</a:t>
            </a:r>
          </a:p>
        </p:txBody>
      </p:sp>
      <p:sp>
        <p:nvSpPr>
          <p:cNvPr id="17" name="TextBox 16">
            <a:extLst>
              <a:ext uri="{FF2B5EF4-FFF2-40B4-BE49-F238E27FC236}">
                <a16:creationId xmlns:a16="http://schemas.microsoft.com/office/drawing/2014/main" id="{C4415F33-3E49-A743-29F6-2E6C9C415BBA}"/>
              </a:ext>
            </a:extLst>
          </p:cNvPr>
          <p:cNvSpPr txBox="1"/>
          <p:nvPr/>
        </p:nvSpPr>
        <p:spPr>
          <a:xfrm>
            <a:off x="7362249" y="2909073"/>
            <a:ext cx="1701464" cy="923330"/>
          </a:xfrm>
          <a:prstGeom prst="rect">
            <a:avLst/>
          </a:prstGeom>
          <a:noFill/>
        </p:spPr>
        <p:txBody>
          <a:bodyPr wrap="square" rtlCol="0">
            <a:spAutoFit/>
          </a:bodyPr>
          <a:lstStyle/>
          <a:p>
            <a:r>
              <a:rPr lang="en-GB" dirty="0"/>
              <a:t>Eigenvectors</a:t>
            </a:r>
          </a:p>
          <a:p>
            <a:r>
              <a:rPr lang="en-GB" dirty="0"/>
              <a:t>(weights)</a:t>
            </a:r>
          </a:p>
          <a:p>
            <a:r>
              <a:rPr lang="en-GB" i="1" dirty="0"/>
              <a:t>- the direction</a:t>
            </a:r>
          </a:p>
        </p:txBody>
      </p:sp>
      <p:sp>
        <p:nvSpPr>
          <p:cNvPr id="18" name="Freeform 6">
            <a:extLst>
              <a:ext uri="{FF2B5EF4-FFF2-40B4-BE49-F238E27FC236}">
                <a16:creationId xmlns:a16="http://schemas.microsoft.com/office/drawing/2014/main" id="{7C4F620C-7086-9124-FFBA-3AD753A72A48}"/>
              </a:ext>
            </a:extLst>
          </p:cNvPr>
          <p:cNvSpPr/>
          <p:nvPr/>
        </p:nvSpPr>
        <p:spPr>
          <a:xfrm rot="9398075" flipV="1">
            <a:off x="6790655" y="3635388"/>
            <a:ext cx="638796" cy="191931"/>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5" name="TextBox 4">
            <a:extLst>
              <a:ext uri="{FF2B5EF4-FFF2-40B4-BE49-F238E27FC236}">
                <a16:creationId xmlns:a16="http://schemas.microsoft.com/office/drawing/2014/main" id="{0D1AF707-E7DB-22A9-BBF4-74C2225B7D59}"/>
              </a:ext>
            </a:extLst>
          </p:cNvPr>
          <p:cNvSpPr txBox="1"/>
          <p:nvPr/>
        </p:nvSpPr>
        <p:spPr>
          <a:xfrm>
            <a:off x="8429708" y="4586749"/>
            <a:ext cx="1980160" cy="646331"/>
          </a:xfrm>
          <a:prstGeom prst="rect">
            <a:avLst/>
          </a:prstGeom>
          <a:noFill/>
        </p:spPr>
        <p:txBody>
          <a:bodyPr wrap="square">
            <a:spAutoFit/>
          </a:bodyPr>
          <a:lstStyle/>
          <a:p>
            <a:r>
              <a:rPr lang="en-GB" dirty="0"/>
              <a:t>These are the dots in a PCA plot.</a:t>
            </a:r>
          </a:p>
        </p:txBody>
      </p:sp>
      <p:graphicFrame>
        <p:nvGraphicFramePr>
          <p:cNvPr id="19" name="Table 18">
            <a:extLst>
              <a:ext uri="{FF2B5EF4-FFF2-40B4-BE49-F238E27FC236}">
                <a16:creationId xmlns:a16="http://schemas.microsoft.com/office/drawing/2014/main" id="{676E9D99-E3E3-99D9-A262-663AA9083333}"/>
              </a:ext>
            </a:extLst>
          </p:cNvPr>
          <p:cNvGraphicFramePr>
            <a:graphicFrameLocks noGrp="1"/>
          </p:cNvGraphicFramePr>
          <p:nvPr>
            <p:extLst>
              <p:ext uri="{D42A27DB-BD31-4B8C-83A1-F6EECF244321}">
                <p14:modId xmlns:p14="http://schemas.microsoft.com/office/powerpoint/2010/main" val="4085393563"/>
              </p:ext>
            </p:extLst>
          </p:nvPr>
        </p:nvGraphicFramePr>
        <p:xfrm>
          <a:off x="1358405" y="3822554"/>
          <a:ext cx="2517374" cy="1227665"/>
        </p:xfrm>
        <a:graphic>
          <a:graphicData uri="http://schemas.openxmlformats.org/drawingml/2006/table">
            <a:tbl>
              <a:tblPr firstRow="1" bandRow="1">
                <a:tableStyleId>{5C22544A-7EE6-4342-B048-85BDC9FD1C3A}</a:tableStyleId>
              </a:tblPr>
              <a:tblGrid>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1.51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-1.17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0.73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-0.29</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US" sz="800" dirty="0">
                          <a:solidFill>
                            <a:srgbClr val="404040"/>
                          </a:solidFill>
                        </a:rPr>
                        <a:t>1.50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-0.96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0.97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graphicFrame>
        <p:nvGraphicFramePr>
          <p:cNvPr id="22" name="Table 21">
            <a:extLst>
              <a:ext uri="{FF2B5EF4-FFF2-40B4-BE49-F238E27FC236}">
                <a16:creationId xmlns:a16="http://schemas.microsoft.com/office/drawing/2014/main" id="{FCE88985-DCF3-B2DC-BFD8-C1BD79A15259}"/>
              </a:ext>
            </a:extLst>
          </p:cNvPr>
          <p:cNvGraphicFramePr>
            <a:graphicFrameLocks noGrp="1"/>
          </p:cNvGraphicFramePr>
          <p:nvPr>
            <p:extLst>
              <p:ext uri="{D42A27DB-BD31-4B8C-83A1-F6EECF244321}">
                <p14:modId xmlns:p14="http://schemas.microsoft.com/office/powerpoint/2010/main" val="2947387997"/>
              </p:ext>
            </p:extLst>
          </p:nvPr>
        </p:nvGraphicFramePr>
        <p:xfrm>
          <a:off x="5733661" y="4619248"/>
          <a:ext cx="1908433" cy="1227665"/>
        </p:xfrm>
        <a:graphic>
          <a:graphicData uri="http://schemas.openxmlformats.org/drawingml/2006/table">
            <a:tbl>
              <a:tblPr firstRow="1" bandRow="1">
                <a:tableStyleId>{5C22544A-7EE6-4342-B048-85BDC9FD1C3A}</a:tableStyleId>
              </a:tblPr>
              <a:tblGrid>
                <a:gridCol w="431411">
                  <a:extLst>
                    <a:ext uri="{9D8B030D-6E8A-4147-A177-3AD203B41FA5}">
                      <a16:colId xmlns:a16="http://schemas.microsoft.com/office/drawing/2014/main" val="2705506175"/>
                    </a:ext>
                  </a:extLst>
                </a:gridCol>
                <a:gridCol w="475777">
                  <a:extLst>
                    <a:ext uri="{9D8B030D-6E8A-4147-A177-3AD203B41FA5}">
                      <a16:colId xmlns:a16="http://schemas.microsoft.com/office/drawing/2014/main" val="412750620"/>
                    </a:ext>
                  </a:extLst>
                </a:gridCol>
                <a:gridCol w="477370">
                  <a:extLst>
                    <a:ext uri="{9D8B030D-6E8A-4147-A177-3AD203B41FA5}">
                      <a16:colId xmlns:a16="http://schemas.microsoft.com/office/drawing/2014/main" val="3260733559"/>
                    </a:ext>
                  </a:extLst>
                </a:gridCol>
                <a:gridCol w="523875">
                  <a:extLst>
                    <a:ext uri="{9D8B030D-6E8A-4147-A177-3AD203B41FA5}">
                      <a16:colId xmlns:a16="http://schemas.microsoft.com/office/drawing/2014/main" val="2052329950"/>
                    </a:ext>
                  </a:extLst>
                </a:gridCol>
              </a:tblGrid>
              <a:tr h="245533">
                <a:tc>
                  <a:txBody>
                    <a:bodyPr/>
                    <a:lstStyle/>
                    <a:p>
                      <a:r>
                        <a:rPr lang="en-US" sz="800" dirty="0">
                          <a:solidFill>
                            <a:schemeClr val="bg1"/>
                          </a:solidFill>
                        </a:rPr>
                        <a:t>PC1</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PC2</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PC3</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PC4</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-3.3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-2.2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US" sz="800" dirty="0">
                          <a:solidFill>
                            <a:srgbClr val="404040"/>
                          </a:solidFill>
                        </a:rPr>
                        <a:t>1.5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2.8</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graphicFrame>
        <p:nvGraphicFramePr>
          <p:cNvPr id="36" name="Table 35">
            <a:extLst>
              <a:ext uri="{FF2B5EF4-FFF2-40B4-BE49-F238E27FC236}">
                <a16:creationId xmlns:a16="http://schemas.microsoft.com/office/drawing/2014/main" id="{540AA999-B015-C7AF-0D42-DEEDBF158843}"/>
              </a:ext>
            </a:extLst>
          </p:cNvPr>
          <p:cNvGraphicFramePr>
            <a:graphicFrameLocks noGrp="1"/>
          </p:cNvGraphicFramePr>
          <p:nvPr>
            <p:extLst>
              <p:ext uri="{D42A27DB-BD31-4B8C-83A1-F6EECF244321}">
                <p14:modId xmlns:p14="http://schemas.microsoft.com/office/powerpoint/2010/main" val="912274907"/>
              </p:ext>
            </p:extLst>
          </p:nvPr>
        </p:nvGraphicFramePr>
        <p:xfrm>
          <a:off x="8999472" y="2618405"/>
          <a:ext cx="2925828" cy="1227665"/>
        </p:xfrm>
        <a:graphic>
          <a:graphicData uri="http://schemas.openxmlformats.org/drawingml/2006/table">
            <a:tbl>
              <a:tblPr firstRow="1" bandRow="1">
                <a:tableStyleId>{5C22544A-7EE6-4342-B048-85BDC9FD1C3A}</a:tableStyleId>
              </a:tblPr>
              <a:tblGrid>
                <a:gridCol w="423928">
                  <a:extLst>
                    <a:ext uri="{9D8B030D-6E8A-4147-A177-3AD203B41FA5}">
                      <a16:colId xmlns:a16="http://schemas.microsoft.com/office/drawing/2014/main" val="957514194"/>
                    </a:ext>
                  </a:extLst>
                </a:gridCol>
                <a:gridCol w="482600">
                  <a:extLst>
                    <a:ext uri="{9D8B030D-6E8A-4147-A177-3AD203B41FA5}">
                      <a16:colId xmlns:a16="http://schemas.microsoft.com/office/drawing/2014/main" val="2705506175"/>
                    </a:ext>
                  </a:extLst>
                </a:gridCol>
                <a:gridCol w="558800">
                  <a:extLst>
                    <a:ext uri="{9D8B030D-6E8A-4147-A177-3AD203B41FA5}">
                      <a16:colId xmlns:a16="http://schemas.microsoft.com/office/drawing/2014/main" val="412750620"/>
                    </a:ext>
                  </a:extLst>
                </a:gridCol>
                <a:gridCol w="609600">
                  <a:extLst>
                    <a:ext uri="{9D8B030D-6E8A-4147-A177-3AD203B41FA5}">
                      <a16:colId xmlns:a16="http://schemas.microsoft.com/office/drawing/2014/main" val="3260733559"/>
                    </a:ext>
                  </a:extLst>
                </a:gridCol>
                <a:gridCol w="406400">
                  <a:extLst>
                    <a:ext uri="{9D8B030D-6E8A-4147-A177-3AD203B41FA5}">
                      <a16:colId xmlns:a16="http://schemas.microsoft.com/office/drawing/2014/main" val="2052329950"/>
                    </a:ext>
                  </a:extLst>
                </a:gridCol>
                <a:gridCol w="444500">
                  <a:extLst>
                    <a:ext uri="{9D8B030D-6E8A-4147-A177-3AD203B41FA5}">
                      <a16:colId xmlns:a16="http://schemas.microsoft.com/office/drawing/2014/main" val="263708879"/>
                    </a:ext>
                  </a:extLst>
                </a:gridCol>
              </a:tblGrid>
              <a:tr h="245533">
                <a:tc>
                  <a:txBody>
                    <a:bodyPr/>
                    <a:lstStyle/>
                    <a:p>
                      <a:r>
                        <a:rPr lang="en-US" sz="800" dirty="0">
                          <a:solidFill>
                            <a:schemeClr val="bg1"/>
                          </a:solidFill>
                        </a:rPr>
                        <a:t>PC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PC1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0.24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PC2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0.53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a:solidFill>
                            <a:srgbClr val="404040"/>
                          </a:solidFill>
                        </a:rPr>
                        <a:t>PC3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0.61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PC4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-0.07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37" name="TextBox 36">
            <a:extLst>
              <a:ext uri="{FF2B5EF4-FFF2-40B4-BE49-F238E27FC236}">
                <a16:creationId xmlns:a16="http://schemas.microsoft.com/office/drawing/2014/main" id="{46153DF8-291F-47CB-AC18-82AE775A98CB}"/>
              </a:ext>
            </a:extLst>
          </p:cNvPr>
          <p:cNvSpPr txBox="1"/>
          <p:nvPr/>
        </p:nvSpPr>
        <p:spPr>
          <a:xfrm>
            <a:off x="9063713" y="2275129"/>
            <a:ext cx="1594909" cy="276999"/>
          </a:xfrm>
          <a:prstGeom prst="rect">
            <a:avLst/>
          </a:prstGeom>
          <a:noFill/>
        </p:spPr>
        <p:txBody>
          <a:bodyPr wrap="square" rtlCol="0">
            <a:spAutoFit/>
          </a:bodyPr>
          <a:lstStyle/>
          <a:p>
            <a:r>
              <a:rPr lang="en-GB" sz="1200" b="1" dirty="0"/>
              <a:t>4 PCs x 13 features</a:t>
            </a:r>
          </a:p>
        </p:txBody>
      </p:sp>
      <p:sp>
        <p:nvSpPr>
          <p:cNvPr id="38" name="TextBox 37">
            <a:extLst>
              <a:ext uri="{FF2B5EF4-FFF2-40B4-BE49-F238E27FC236}">
                <a16:creationId xmlns:a16="http://schemas.microsoft.com/office/drawing/2014/main" id="{F2AB73ED-E39F-0B62-3F73-74B4F62F661E}"/>
              </a:ext>
            </a:extLst>
          </p:cNvPr>
          <p:cNvSpPr txBox="1"/>
          <p:nvPr/>
        </p:nvSpPr>
        <p:spPr>
          <a:xfrm>
            <a:off x="1823125" y="3447390"/>
            <a:ext cx="2247835" cy="276999"/>
          </a:xfrm>
          <a:prstGeom prst="rect">
            <a:avLst/>
          </a:prstGeom>
          <a:noFill/>
        </p:spPr>
        <p:txBody>
          <a:bodyPr wrap="square" rtlCol="0">
            <a:spAutoFit/>
          </a:bodyPr>
          <a:lstStyle/>
          <a:p>
            <a:r>
              <a:rPr lang="en-GB" sz="1200" b="1" dirty="0"/>
              <a:t>178 wines x 13 features</a:t>
            </a:r>
          </a:p>
        </p:txBody>
      </p:sp>
      <p:sp>
        <p:nvSpPr>
          <p:cNvPr id="39" name="TextBox 38">
            <a:extLst>
              <a:ext uri="{FF2B5EF4-FFF2-40B4-BE49-F238E27FC236}">
                <a16:creationId xmlns:a16="http://schemas.microsoft.com/office/drawing/2014/main" id="{083619F4-3E0F-D176-B6C0-569A380D11B0}"/>
              </a:ext>
            </a:extLst>
          </p:cNvPr>
          <p:cNvSpPr txBox="1"/>
          <p:nvPr/>
        </p:nvSpPr>
        <p:spPr>
          <a:xfrm>
            <a:off x="5654870" y="4276635"/>
            <a:ext cx="2247835" cy="276999"/>
          </a:xfrm>
          <a:prstGeom prst="rect">
            <a:avLst/>
          </a:prstGeom>
          <a:noFill/>
        </p:spPr>
        <p:txBody>
          <a:bodyPr wrap="square" rtlCol="0">
            <a:spAutoFit/>
          </a:bodyPr>
          <a:lstStyle/>
          <a:p>
            <a:r>
              <a:rPr lang="en-GB" sz="1200" b="1" dirty="0"/>
              <a:t>178 wines x 4 PCs</a:t>
            </a:r>
          </a:p>
        </p:txBody>
      </p:sp>
      <p:pic>
        <p:nvPicPr>
          <p:cNvPr id="40" name="Picture 39" descr="A graph showing a number of dots&#10;&#10;Description automatically generated">
            <a:extLst>
              <a:ext uri="{FF2B5EF4-FFF2-40B4-BE49-F238E27FC236}">
                <a16:creationId xmlns:a16="http://schemas.microsoft.com/office/drawing/2014/main" id="{031E96A1-0445-9AD6-895C-FCC2A8A146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3269" y="5263239"/>
            <a:ext cx="1733037" cy="1317899"/>
          </a:xfrm>
          <a:prstGeom prst="rect">
            <a:avLst/>
          </a:prstGeom>
        </p:spPr>
      </p:pic>
      <p:grpSp>
        <p:nvGrpSpPr>
          <p:cNvPr id="72" name="Group 71">
            <a:extLst>
              <a:ext uri="{FF2B5EF4-FFF2-40B4-BE49-F238E27FC236}">
                <a16:creationId xmlns:a16="http://schemas.microsoft.com/office/drawing/2014/main" id="{CDEB06AF-4668-9103-639B-3673C1FF2BE4}"/>
              </a:ext>
            </a:extLst>
          </p:cNvPr>
          <p:cNvGrpSpPr/>
          <p:nvPr/>
        </p:nvGrpSpPr>
        <p:grpSpPr>
          <a:xfrm>
            <a:off x="786529" y="5250121"/>
            <a:ext cx="1197050" cy="1091584"/>
            <a:chOff x="786529" y="5250121"/>
            <a:chExt cx="1197050" cy="1091584"/>
          </a:xfrm>
        </p:grpSpPr>
        <p:pic>
          <p:nvPicPr>
            <p:cNvPr id="44" name="Graphic 43" descr="Normal Distribution outline">
              <a:extLst>
                <a:ext uri="{FF2B5EF4-FFF2-40B4-BE49-F238E27FC236}">
                  <a16:creationId xmlns:a16="http://schemas.microsoft.com/office/drawing/2014/main" id="{C0153183-DD33-FC6C-2B6B-D618A7E91B3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9875" y="5250121"/>
              <a:ext cx="914400" cy="914400"/>
            </a:xfrm>
            <a:prstGeom prst="rect">
              <a:avLst/>
            </a:prstGeom>
          </p:spPr>
        </p:pic>
        <p:sp>
          <p:nvSpPr>
            <p:cNvPr id="48" name="Rectangle 47">
              <a:extLst>
                <a:ext uri="{FF2B5EF4-FFF2-40B4-BE49-F238E27FC236}">
                  <a16:creationId xmlns:a16="http://schemas.microsoft.com/office/drawing/2014/main" id="{FB70CD4D-3163-7FA0-A918-BF6ED88A5EB3}"/>
                </a:ext>
              </a:extLst>
            </p:cNvPr>
            <p:cNvSpPr/>
            <p:nvPr/>
          </p:nvSpPr>
          <p:spPr>
            <a:xfrm>
              <a:off x="1070108" y="5315813"/>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0" name="Straight Connector 49">
              <a:extLst>
                <a:ext uri="{FF2B5EF4-FFF2-40B4-BE49-F238E27FC236}">
                  <a16:creationId xmlns:a16="http://schemas.microsoft.com/office/drawing/2014/main" id="{06216870-20C0-F50C-19CA-D8D8D3D3290D}"/>
                </a:ext>
              </a:extLst>
            </p:cNvPr>
            <p:cNvCxnSpPr/>
            <p:nvPr/>
          </p:nvCxnSpPr>
          <p:spPr>
            <a:xfrm flipH="1">
              <a:off x="786529" y="6022012"/>
              <a:ext cx="43669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C361A79C-984A-6362-0C5D-C32FA5DE55E9}"/>
                </a:ext>
              </a:extLst>
            </p:cNvPr>
            <p:cNvCxnSpPr>
              <a:cxnSpLocks/>
            </p:cNvCxnSpPr>
            <p:nvPr/>
          </p:nvCxnSpPr>
          <p:spPr>
            <a:xfrm flipV="1">
              <a:off x="796181" y="5401957"/>
              <a:ext cx="0" cy="620055"/>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48164511-D0A0-7356-C3D1-6A269D8B8EDD}"/>
                </a:ext>
              </a:extLst>
            </p:cNvPr>
            <p:cNvCxnSpPr/>
            <p:nvPr/>
          </p:nvCxnSpPr>
          <p:spPr>
            <a:xfrm>
              <a:off x="1541693" y="6022012"/>
              <a:ext cx="0" cy="60316"/>
            </a:xfrm>
            <a:prstGeom prst="line">
              <a:avLst/>
            </a:prstGeom>
            <a:ln w="19050"/>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DCA5E6BC-629B-B064-BC74-2248C60DF64F}"/>
                </a:ext>
              </a:extLst>
            </p:cNvPr>
            <p:cNvSpPr txBox="1"/>
            <p:nvPr/>
          </p:nvSpPr>
          <p:spPr>
            <a:xfrm>
              <a:off x="1324426" y="6064706"/>
              <a:ext cx="659153" cy="276999"/>
            </a:xfrm>
            <a:prstGeom prst="rect">
              <a:avLst/>
            </a:prstGeom>
            <a:noFill/>
          </p:spPr>
          <p:txBody>
            <a:bodyPr wrap="square" rtlCol="0">
              <a:spAutoFit/>
            </a:bodyPr>
            <a:lstStyle/>
            <a:p>
              <a:r>
                <a:rPr lang="da-DK" sz="1200" dirty="0">
                  <a:latin typeface="Montserrat" panose="00000500000000000000" pitchFamily="2" charset="0"/>
                </a:rPr>
                <a:t>  X̄ </a:t>
              </a:r>
              <a:endParaRPr lang="en-GB" sz="1200" dirty="0">
                <a:latin typeface="Montserrat" panose="00000500000000000000" pitchFamily="2" charset="0"/>
              </a:endParaRPr>
            </a:p>
          </p:txBody>
        </p:sp>
      </p:grpSp>
      <p:grpSp>
        <p:nvGrpSpPr>
          <p:cNvPr id="63" name="Group 62">
            <a:extLst>
              <a:ext uri="{FF2B5EF4-FFF2-40B4-BE49-F238E27FC236}">
                <a16:creationId xmlns:a16="http://schemas.microsoft.com/office/drawing/2014/main" id="{A76664E3-5274-1BF3-7643-A30257F2E442}"/>
              </a:ext>
            </a:extLst>
          </p:cNvPr>
          <p:cNvGrpSpPr/>
          <p:nvPr/>
        </p:nvGrpSpPr>
        <p:grpSpPr>
          <a:xfrm>
            <a:off x="2141904" y="5250121"/>
            <a:ext cx="914400" cy="1091584"/>
            <a:chOff x="2141904" y="5250121"/>
            <a:chExt cx="914400" cy="1091584"/>
          </a:xfrm>
        </p:grpSpPr>
        <p:pic>
          <p:nvPicPr>
            <p:cNvPr id="47" name="Graphic 46" descr="Normal Distribution outline">
              <a:extLst>
                <a:ext uri="{FF2B5EF4-FFF2-40B4-BE49-F238E27FC236}">
                  <a16:creationId xmlns:a16="http://schemas.microsoft.com/office/drawing/2014/main" id="{83BE14F4-0C5C-1B36-4EE8-7B1DA1FA89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41904" y="5250121"/>
              <a:ext cx="914400" cy="914400"/>
            </a:xfrm>
            <a:prstGeom prst="rect">
              <a:avLst/>
            </a:prstGeom>
          </p:spPr>
        </p:pic>
        <p:sp>
          <p:nvSpPr>
            <p:cNvPr id="56" name="Rectangle 55">
              <a:extLst>
                <a:ext uri="{FF2B5EF4-FFF2-40B4-BE49-F238E27FC236}">
                  <a16:creationId xmlns:a16="http://schemas.microsoft.com/office/drawing/2014/main" id="{9FBA20B4-1B87-50F3-21D2-3CD58DD6A595}"/>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Straight Connector 56">
              <a:extLst>
                <a:ext uri="{FF2B5EF4-FFF2-40B4-BE49-F238E27FC236}">
                  <a16:creationId xmlns:a16="http://schemas.microsoft.com/office/drawing/2014/main" id="{82843B52-1FFD-1E48-AC84-745110F3AE02}"/>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3B3BE5A9-582B-3AE0-394F-B1E8F3C60C0D}"/>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59" name="Straight Connector 58">
              <a:extLst>
                <a:ext uri="{FF2B5EF4-FFF2-40B4-BE49-F238E27FC236}">
                  <a16:creationId xmlns:a16="http://schemas.microsoft.com/office/drawing/2014/main" id="{C642DFE3-56EF-5D6C-769D-BD60665C722A}"/>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46" name="Straight Arrow Connector 45">
            <a:extLst>
              <a:ext uri="{FF2B5EF4-FFF2-40B4-BE49-F238E27FC236}">
                <a16:creationId xmlns:a16="http://schemas.microsoft.com/office/drawing/2014/main" id="{22B5C8C7-00E3-FDEB-3453-61D76B7E7081}"/>
              </a:ext>
            </a:extLst>
          </p:cNvPr>
          <p:cNvCxnSpPr/>
          <p:nvPr/>
        </p:nvCxnSpPr>
        <p:spPr>
          <a:xfrm>
            <a:off x="1976801" y="5707321"/>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AD8A463-7396-3AFC-8525-519A5248768D}"/>
              </a:ext>
            </a:extLst>
          </p:cNvPr>
          <p:cNvGrpSpPr/>
          <p:nvPr/>
        </p:nvGrpSpPr>
        <p:grpSpPr>
          <a:xfrm>
            <a:off x="3280818" y="5250121"/>
            <a:ext cx="914400" cy="1294512"/>
            <a:chOff x="3280818" y="5250121"/>
            <a:chExt cx="914400" cy="1294512"/>
          </a:xfrm>
        </p:grpSpPr>
        <p:grpSp>
          <p:nvGrpSpPr>
            <p:cNvPr id="64" name="Group 63">
              <a:extLst>
                <a:ext uri="{FF2B5EF4-FFF2-40B4-BE49-F238E27FC236}">
                  <a16:creationId xmlns:a16="http://schemas.microsoft.com/office/drawing/2014/main" id="{E7B0960D-674F-7305-7505-8738B21FC940}"/>
                </a:ext>
              </a:extLst>
            </p:cNvPr>
            <p:cNvGrpSpPr/>
            <p:nvPr/>
          </p:nvGrpSpPr>
          <p:grpSpPr>
            <a:xfrm>
              <a:off x="3280818" y="5250121"/>
              <a:ext cx="914400" cy="1091584"/>
              <a:chOff x="2141904" y="5250121"/>
              <a:chExt cx="914400" cy="1091584"/>
            </a:xfrm>
          </p:grpSpPr>
          <p:pic>
            <p:nvPicPr>
              <p:cNvPr id="65" name="Graphic 64" descr="Normal Distribution outline">
                <a:extLst>
                  <a:ext uri="{FF2B5EF4-FFF2-40B4-BE49-F238E27FC236}">
                    <a16:creationId xmlns:a16="http://schemas.microsoft.com/office/drawing/2014/main" id="{4CA7762A-84F9-73F1-0630-A945D078F0A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41904" y="5250121"/>
                <a:ext cx="914400" cy="914400"/>
              </a:xfrm>
              <a:prstGeom prst="rect">
                <a:avLst/>
              </a:prstGeom>
            </p:spPr>
          </p:pic>
          <p:sp>
            <p:nvSpPr>
              <p:cNvPr id="66" name="Rectangle 65">
                <a:extLst>
                  <a:ext uri="{FF2B5EF4-FFF2-40B4-BE49-F238E27FC236}">
                    <a16:creationId xmlns:a16="http://schemas.microsoft.com/office/drawing/2014/main" id="{B9217AD3-8E8C-3A38-7DC6-B43D362B4CA9}"/>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7" name="Straight Connector 66">
                <a:extLst>
                  <a:ext uri="{FF2B5EF4-FFF2-40B4-BE49-F238E27FC236}">
                    <a16:creationId xmlns:a16="http://schemas.microsoft.com/office/drawing/2014/main" id="{FBDD1588-060F-E941-A9B7-2526EB24EE73}"/>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73878512-6D1B-46FE-182D-8E0EA5B93195}"/>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69" name="Straight Connector 68">
                <a:extLst>
                  <a:ext uri="{FF2B5EF4-FFF2-40B4-BE49-F238E27FC236}">
                    <a16:creationId xmlns:a16="http://schemas.microsoft.com/office/drawing/2014/main" id="{B26FA794-C6CB-017D-8B13-DC6295689319}"/>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70" name="Straight Arrow Connector 69">
              <a:extLst>
                <a:ext uri="{FF2B5EF4-FFF2-40B4-BE49-F238E27FC236}">
                  <a16:creationId xmlns:a16="http://schemas.microsoft.com/office/drawing/2014/main" id="{92F774AB-B8B1-AF4E-2780-12B6C598D01D}"/>
                </a:ext>
              </a:extLst>
            </p:cNvPr>
            <p:cNvCxnSpPr/>
            <p:nvPr/>
          </p:nvCxnSpPr>
          <p:spPr>
            <a:xfrm>
              <a:off x="3651469" y="5684594"/>
              <a:ext cx="25505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9F5C4475-C426-B480-B9CF-FD9C1C4586A7}"/>
                </a:ext>
              </a:extLst>
            </p:cNvPr>
            <p:cNvSpPr txBox="1"/>
            <p:nvPr/>
          </p:nvSpPr>
          <p:spPr>
            <a:xfrm>
              <a:off x="3477367" y="6267634"/>
              <a:ext cx="626139" cy="276999"/>
            </a:xfrm>
            <a:prstGeom prst="rect">
              <a:avLst/>
            </a:prstGeom>
            <a:noFill/>
          </p:spPr>
          <p:txBody>
            <a:bodyPr wrap="square" rtlCol="0">
              <a:spAutoFit/>
            </a:bodyPr>
            <a:lstStyle/>
            <a:p>
              <a:r>
                <a:rPr lang="en-GB" sz="1200" dirty="0" err="1">
                  <a:latin typeface="Montserrat" panose="00000500000000000000" pitchFamily="2" charset="0"/>
                </a:rPr>
                <a:t>sd</a:t>
              </a:r>
              <a:r>
                <a:rPr lang="en-GB" sz="1200" dirty="0">
                  <a:latin typeface="Montserrat" panose="00000500000000000000" pitchFamily="2" charset="0"/>
                </a:rPr>
                <a:t> = 1</a:t>
              </a:r>
            </a:p>
          </p:txBody>
        </p:sp>
      </p:grpSp>
      <p:cxnSp>
        <p:nvCxnSpPr>
          <p:cNvPr id="60" name="Straight Arrow Connector 59">
            <a:extLst>
              <a:ext uri="{FF2B5EF4-FFF2-40B4-BE49-F238E27FC236}">
                <a16:creationId xmlns:a16="http://schemas.microsoft.com/office/drawing/2014/main" id="{23A7F930-A203-6355-D740-60AB87995CF7}"/>
              </a:ext>
            </a:extLst>
          </p:cNvPr>
          <p:cNvCxnSpPr/>
          <p:nvPr/>
        </p:nvCxnSpPr>
        <p:spPr>
          <a:xfrm>
            <a:off x="3125060" y="5684594"/>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89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p:bldP spid="16" grpId="0"/>
      <p:bldP spid="17" grpId="0"/>
      <p:bldP spid="18" grpId="0" animBg="1"/>
      <p:bldP spid="5" grpId="0"/>
      <p:bldP spid="37" grpId="0"/>
      <p:bldP spid="38" grpId="0"/>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844E004-CCD1-60E9-C60F-5F8CCC4575B5}"/>
            </a:ext>
          </a:extLst>
        </p:cNvPr>
        <p:cNvGrpSpPr/>
        <p:nvPr/>
      </p:nvGrpSpPr>
      <p:grpSpPr>
        <a:xfrm>
          <a:off x="0" y="0"/>
          <a:ext cx="0" cy="0"/>
          <a:chOff x="0" y="0"/>
          <a:chExt cx="0" cy="0"/>
        </a:xfrm>
      </p:grpSpPr>
      <p:sp>
        <p:nvSpPr>
          <p:cNvPr id="7" name="TextBox 7">
            <a:extLst>
              <a:ext uri="{FF2B5EF4-FFF2-40B4-BE49-F238E27FC236}">
                <a16:creationId xmlns:a16="http://schemas.microsoft.com/office/drawing/2014/main" id="{E0730B2F-6D1E-682A-20A5-0C64AAB3FC02}"/>
              </a:ext>
            </a:extLst>
          </p:cNvPr>
          <p:cNvSpPr txBox="1"/>
          <p:nvPr/>
        </p:nvSpPr>
        <p:spPr>
          <a:xfrm>
            <a:off x="1157528" y="720000"/>
            <a:ext cx="9776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WHAT HAPPENS DURING PCA?</a:t>
            </a:r>
          </a:p>
        </p:txBody>
      </p:sp>
      <p:pic>
        <p:nvPicPr>
          <p:cNvPr id="9" name="Picture 8" descr="A blue and black logo&#10;&#10;Description automatically generated">
            <a:extLst>
              <a:ext uri="{FF2B5EF4-FFF2-40B4-BE49-F238E27FC236}">
                <a16:creationId xmlns:a16="http://schemas.microsoft.com/office/drawing/2014/main" id="{02AC7437-3BF8-FEA6-CE46-70DF71A3503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10" name="Group 3">
            <a:extLst>
              <a:ext uri="{FF2B5EF4-FFF2-40B4-BE49-F238E27FC236}">
                <a16:creationId xmlns:a16="http://schemas.microsoft.com/office/drawing/2014/main" id="{F9573FC0-2DAD-5732-42A3-D077EB8DEA09}"/>
              </a:ext>
            </a:extLst>
          </p:cNvPr>
          <p:cNvGrpSpPr/>
          <p:nvPr/>
        </p:nvGrpSpPr>
        <p:grpSpPr>
          <a:xfrm>
            <a:off x="0" y="1"/>
            <a:ext cx="626231" cy="6858000"/>
            <a:chOff x="0" y="0"/>
            <a:chExt cx="220314" cy="2861297"/>
          </a:xfrm>
        </p:grpSpPr>
        <p:sp>
          <p:nvSpPr>
            <p:cNvPr id="11" name="Freeform 4">
              <a:extLst>
                <a:ext uri="{FF2B5EF4-FFF2-40B4-BE49-F238E27FC236}">
                  <a16:creationId xmlns:a16="http://schemas.microsoft.com/office/drawing/2014/main" id="{0769F143-5159-3FE2-A41E-AC7E13E82231}"/>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C083A978-D42B-26FA-707A-98599F5296A9}"/>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sp>
        <p:nvSpPr>
          <p:cNvPr id="4" name="TextBox 8">
            <a:extLst>
              <a:ext uri="{FF2B5EF4-FFF2-40B4-BE49-F238E27FC236}">
                <a16:creationId xmlns:a16="http://schemas.microsoft.com/office/drawing/2014/main" id="{A457108F-0391-3588-C11B-A4676ED6AECA}"/>
              </a:ext>
            </a:extLst>
          </p:cNvPr>
          <p:cNvSpPr txBox="1"/>
          <p:nvPr/>
        </p:nvSpPr>
        <p:spPr>
          <a:xfrm>
            <a:off x="1165995" y="1486071"/>
            <a:ext cx="10465576" cy="35915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itchFamily="2" charset="77"/>
              </a:rPr>
              <a:t>Every PC is a linear combination of all original dimensions:</a:t>
            </a:r>
          </a:p>
        </p:txBody>
      </p:sp>
      <p:sp>
        <p:nvSpPr>
          <p:cNvPr id="26" name="TextBox 25">
            <a:extLst>
              <a:ext uri="{FF2B5EF4-FFF2-40B4-BE49-F238E27FC236}">
                <a16:creationId xmlns:a16="http://schemas.microsoft.com/office/drawing/2014/main" id="{A78B2C0A-DEC0-9B31-974D-6A17E29856B2}"/>
              </a:ext>
            </a:extLst>
          </p:cNvPr>
          <p:cNvSpPr txBox="1"/>
          <p:nvPr/>
        </p:nvSpPr>
        <p:spPr>
          <a:xfrm>
            <a:off x="2396108"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Alcohol</a:t>
            </a:r>
          </a:p>
        </p:txBody>
      </p:sp>
      <p:sp>
        <p:nvSpPr>
          <p:cNvPr id="27" name="TextBox 26">
            <a:extLst>
              <a:ext uri="{FF2B5EF4-FFF2-40B4-BE49-F238E27FC236}">
                <a16:creationId xmlns:a16="http://schemas.microsoft.com/office/drawing/2014/main" id="{399C58CA-D268-CD33-E150-BDD432C415BD}"/>
              </a:ext>
            </a:extLst>
          </p:cNvPr>
          <p:cNvSpPr txBox="1"/>
          <p:nvPr/>
        </p:nvSpPr>
        <p:spPr>
          <a:xfrm>
            <a:off x="4462595"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Alkalinity</a:t>
            </a:r>
          </a:p>
        </p:txBody>
      </p:sp>
      <p:sp>
        <p:nvSpPr>
          <p:cNvPr id="29" name="TextBox 28">
            <a:extLst>
              <a:ext uri="{FF2B5EF4-FFF2-40B4-BE49-F238E27FC236}">
                <a16:creationId xmlns:a16="http://schemas.microsoft.com/office/drawing/2014/main" id="{0042B4A8-1580-BC21-AB82-67B1D8C60D46}"/>
              </a:ext>
            </a:extLst>
          </p:cNvPr>
          <p:cNvSpPr txBox="1"/>
          <p:nvPr/>
        </p:nvSpPr>
        <p:spPr>
          <a:xfrm>
            <a:off x="8726096" y="3625264"/>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err="1"/>
              <a:t>Color</a:t>
            </a:r>
            <a:endParaRPr lang="en-GB" sz="1400" i="1" dirty="0"/>
          </a:p>
        </p:txBody>
      </p:sp>
      <p:grpSp>
        <p:nvGrpSpPr>
          <p:cNvPr id="45" name="Group 44">
            <a:extLst>
              <a:ext uri="{FF2B5EF4-FFF2-40B4-BE49-F238E27FC236}">
                <a16:creationId xmlns:a16="http://schemas.microsoft.com/office/drawing/2014/main" id="{2F358F41-9A9A-BE0A-6064-EB00FC706917}"/>
              </a:ext>
            </a:extLst>
          </p:cNvPr>
          <p:cNvGrpSpPr/>
          <p:nvPr/>
        </p:nvGrpSpPr>
        <p:grpSpPr>
          <a:xfrm>
            <a:off x="1381958" y="3007986"/>
            <a:ext cx="10434255" cy="617756"/>
            <a:chOff x="1381958" y="3007986"/>
            <a:chExt cx="10434255" cy="617756"/>
          </a:xfrm>
        </p:grpSpPr>
        <p:pic>
          <p:nvPicPr>
            <p:cNvPr id="21" name="Picture 20">
              <a:extLst>
                <a:ext uri="{FF2B5EF4-FFF2-40B4-BE49-F238E27FC236}">
                  <a16:creationId xmlns:a16="http://schemas.microsoft.com/office/drawing/2014/main" id="{779364CC-17B5-28BA-6490-F4FDBC009C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958" y="3007986"/>
              <a:ext cx="9327749" cy="617278"/>
            </a:xfrm>
            <a:prstGeom prst="rect">
              <a:avLst/>
            </a:prstGeom>
          </p:spPr>
        </p:pic>
        <p:grpSp>
          <p:nvGrpSpPr>
            <p:cNvPr id="24" name="Group 23">
              <a:extLst>
                <a:ext uri="{FF2B5EF4-FFF2-40B4-BE49-F238E27FC236}">
                  <a16:creationId xmlns:a16="http://schemas.microsoft.com/office/drawing/2014/main" id="{9676D434-B237-40D3-C696-F29357E7EB99}"/>
                </a:ext>
              </a:extLst>
            </p:cNvPr>
            <p:cNvGrpSpPr/>
            <p:nvPr/>
          </p:nvGrpSpPr>
          <p:grpSpPr>
            <a:xfrm>
              <a:off x="10580971" y="3008464"/>
              <a:ext cx="1235242" cy="617278"/>
              <a:chOff x="10588326" y="2459346"/>
              <a:chExt cx="1235242" cy="617278"/>
            </a:xfrm>
          </p:grpSpPr>
          <p:sp>
            <p:nvSpPr>
              <p:cNvPr id="2" name="Rectangle 1">
                <a:extLst>
                  <a:ext uri="{FF2B5EF4-FFF2-40B4-BE49-F238E27FC236}">
                    <a16:creationId xmlns:a16="http://schemas.microsoft.com/office/drawing/2014/main" id="{3380B853-5760-1120-D9B3-EC4E6B0E51B3}"/>
                  </a:ext>
                </a:extLst>
              </p:cNvPr>
              <p:cNvSpPr/>
              <p:nvPr/>
            </p:nvSpPr>
            <p:spPr>
              <a:xfrm>
                <a:off x="10709707" y="2459346"/>
                <a:ext cx="373528" cy="6172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8C27C68-AA01-B3F2-3A36-3B9A36D94574}"/>
                  </a:ext>
                </a:extLst>
              </p:cNvPr>
              <p:cNvSpPr txBox="1"/>
              <p:nvPr/>
            </p:nvSpPr>
            <p:spPr>
              <a:xfrm>
                <a:off x="10588326" y="2608402"/>
                <a:ext cx="1235242" cy="369332"/>
              </a:xfrm>
              <a:prstGeom prst="rect">
                <a:avLst/>
              </a:prstGeom>
              <a:noFill/>
            </p:spPr>
            <p:txBody>
              <a:bodyPr wrap="square" rtlCol="0">
                <a:spAutoFit/>
              </a:bodyPr>
              <a:lstStyle/>
              <a:p>
                <a:r>
                  <a:rPr lang="en-GB" dirty="0">
                    <a:solidFill>
                      <a:schemeClr val="tx1">
                        <a:lumMod val="65000"/>
                        <a:lumOff val="35000"/>
                      </a:schemeClr>
                    </a:solidFill>
                    <a:latin typeface="Amasis MT Pro Black" panose="02040A04050005020304" pitchFamily="18" charset="0"/>
                  </a:rPr>
                  <a:t>…</a:t>
                </a:r>
              </a:p>
            </p:txBody>
          </p:sp>
        </p:grpSp>
      </p:grpSp>
      <p:sp>
        <p:nvSpPr>
          <p:cNvPr id="19" name="TextBox 18">
            <a:extLst>
              <a:ext uri="{FF2B5EF4-FFF2-40B4-BE49-F238E27FC236}">
                <a16:creationId xmlns:a16="http://schemas.microsoft.com/office/drawing/2014/main" id="{3246745A-6A2F-367B-90D6-B02945E15FC6}"/>
              </a:ext>
            </a:extLst>
          </p:cNvPr>
          <p:cNvSpPr txBox="1"/>
          <p:nvPr/>
        </p:nvSpPr>
        <p:spPr>
          <a:xfrm>
            <a:off x="3621566" y="2496772"/>
            <a:ext cx="1297210" cy="523220"/>
          </a:xfrm>
          <a:prstGeom prst="rect">
            <a:avLst/>
          </a:prstGeom>
          <a:noFill/>
        </p:spPr>
        <p:txBody>
          <a:bodyPr wrap="square" rtlCol="0">
            <a:spAutoFit/>
          </a:bodyPr>
          <a:lstStyle/>
          <a:p>
            <a:r>
              <a:rPr lang="en-GB" sz="1400" dirty="0"/>
              <a:t>Alcohol value </a:t>
            </a:r>
          </a:p>
          <a:p>
            <a:r>
              <a:rPr lang="en-GB" sz="1400" dirty="0"/>
              <a:t>for bottle 1</a:t>
            </a:r>
            <a:endParaRPr lang="en-GB" sz="1400" i="1" dirty="0"/>
          </a:p>
        </p:txBody>
      </p:sp>
      <p:sp>
        <p:nvSpPr>
          <p:cNvPr id="20" name="Arc 19">
            <a:extLst>
              <a:ext uri="{FF2B5EF4-FFF2-40B4-BE49-F238E27FC236}">
                <a16:creationId xmlns:a16="http://schemas.microsoft.com/office/drawing/2014/main" id="{8A6A78D5-275A-DBC5-6B47-A6046928FB03}"/>
              </a:ext>
            </a:extLst>
          </p:cNvPr>
          <p:cNvSpPr/>
          <p:nvPr/>
        </p:nvSpPr>
        <p:spPr>
          <a:xfrm rot="7064333" flipV="1">
            <a:off x="1297102" y="2870537"/>
            <a:ext cx="335280" cy="523220"/>
          </a:xfrm>
          <a:prstGeom prst="arc">
            <a:avLst/>
          </a:prstGeom>
          <a:ln w="19050">
            <a:solidFill>
              <a:srgbClr val="7030A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5" name="TextBox 34">
            <a:extLst>
              <a:ext uri="{FF2B5EF4-FFF2-40B4-BE49-F238E27FC236}">
                <a16:creationId xmlns:a16="http://schemas.microsoft.com/office/drawing/2014/main" id="{1441E676-5DF7-5314-109A-5218ADC245E3}"/>
              </a:ext>
            </a:extLst>
          </p:cNvPr>
          <p:cNvSpPr txBox="1"/>
          <p:nvPr/>
        </p:nvSpPr>
        <p:spPr>
          <a:xfrm>
            <a:off x="998685" y="2568797"/>
            <a:ext cx="1974670" cy="307777"/>
          </a:xfrm>
          <a:prstGeom prst="rect">
            <a:avLst/>
          </a:prstGeom>
          <a:noFill/>
        </p:spPr>
        <p:txBody>
          <a:bodyPr wrap="square" rtlCol="0">
            <a:spAutoFit/>
          </a:bodyPr>
          <a:lstStyle/>
          <a:p>
            <a:r>
              <a:rPr lang="en-GB" sz="1400" dirty="0"/>
              <a:t>PC1 value for bottle 1</a:t>
            </a:r>
            <a:endParaRPr lang="en-GB" sz="1400" i="1" dirty="0"/>
          </a:p>
        </p:txBody>
      </p:sp>
      <p:sp>
        <p:nvSpPr>
          <p:cNvPr id="36" name="Arc 35">
            <a:extLst>
              <a:ext uri="{FF2B5EF4-FFF2-40B4-BE49-F238E27FC236}">
                <a16:creationId xmlns:a16="http://schemas.microsoft.com/office/drawing/2014/main" id="{B24B67A3-9A91-7AE0-9D87-A3A3818AF1F4}"/>
              </a:ext>
            </a:extLst>
          </p:cNvPr>
          <p:cNvSpPr/>
          <p:nvPr/>
        </p:nvSpPr>
        <p:spPr>
          <a:xfrm rot="1829692">
            <a:off x="3956722" y="295332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9" name="TextBox 38">
            <a:extLst>
              <a:ext uri="{FF2B5EF4-FFF2-40B4-BE49-F238E27FC236}">
                <a16:creationId xmlns:a16="http://schemas.microsoft.com/office/drawing/2014/main" id="{A6DD7E2C-D109-75BE-AA3A-D33A1C0B751A}"/>
              </a:ext>
            </a:extLst>
          </p:cNvPr>
          <p:cNvSpPr txBox="1"/>
          <p:nvPr/>
        </p:nvSpPr>
        <p:spPr>
          <a:xfrm>
            <a:off x="5579906" y="2466292"/>
            <a:ext cx="1297210" cy="523220"/>
          </a:xfrm>
          <a:prstGeom prst="rect">
            <a:avLst/>
          </a:prstGeom>
          <a:noFill/>
        </p:spPr>
        <p:txBody>
          <a:bodyPr wrap="square" rtlCol="0">
            <a:spAutoFit/>
          </a:bodyPr>
          <a:lstStyle/>
          <a:p>
            <a:r>
              <a:rPr lang="en-GB" sz="1400" dirty="0"/>
              <a:t>Alkalinity value </a:t>
            </a:r>
          </a:p>
          <a:p>
            <a:r>
              <a:rPr lang="en-GB" sz="1400" dirty="0"/>
              <a:t>for bottle 1</a:t>
            </a:r>
            <a:endParaRPr lang="en-GB" sz="1400" i="1" dirty="0"/>
          </a:p>
        </p:txBody>
      </p:sp>
      <p:sp>
        <p:nvSpPr>
          <p:cNvPr id="40" name="Arc 39">
            <a:extLst>
              <a:ext uri="{FF2B5EF4-FFF2-40B4-BE49-F238E27FC236}">
                <a16:creationId xmlns:a16="http://schemas.microsoft.com/office/drawing/2014/main" id="{52304C16-67C2-712B-2A16-B7CD64023B49}"/>
              </a:ext>
            </a:extLst>
          </p:cNvPr>
          <p:cNvSpPr/>
          <p:nvPr/>
        </p:nvSpPr>
        <p:spPr>
          <a:xfrm rot="1829692">
            <a:off x="5915062" y="292284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41" name="TextBox 40">
            <a:extLst>
              <a:ext uri="{FF2B5EF4-FFF2-40B4-BE49-F238E27FC236}">
                <a16:creationId xmlns:a16="http://schemas.microsoft.com/office/drawing/2014/main" id="{981647D0-9C86-746E-7C20-BBE32FE82288}"/>
              </a:ext>
            </a:extLst>
          </p:cNvPr>
          <p:cNvSpPr txBox="1"/>
          <p:nvPr/>
        </p:nvSpPr>
        <p:spPr>
          <a:xfrm>
            <a:off x="7911625" y="2454862"/>
            <a:ext cx="1391605" cy="523220"/>
          </a:xfrm>
          <a:prstGeom prst="rect">
            <a:avLst/>
          </a:prstGeom>
          <a:noFill/>
        </p:spPr>
        <p:txBody>
          <a:bodyPr wrap="square" rtlCol="0">
            <a:spAutoFit/>
          </a:bodyPr>
          <a:lstStyle/>
          <a:p>
            <a:r>
              <a:rPr lang="en-GB" sz="1400" dirty="0"/>
              <a:t>Flavonoid value </a:t>
            </a:r>
          </a:p>
          <a:p>
            <a:r>
              <a:rPr lang="en-GB" sz="1400" dirty="0"/>
              <a:t>for bottle 1</a:t>
            </a:r>
            <a:endParaRPr lang="en-GB" sz="1400" i="1" dirty="0"/>
          </a:p>
        </p:txBody>
      </p:sp>
      <p:sp>
        <p:nvSpPr>
          <p:cNvPr id="42" name="Arc 41">
            <a:extLst>
              <a:ext uri="{FF2B5EF4-FFF2-40B4-BE49-F238E27FC236}">
                <a16:creationId xmlns:a16="http://schemas.microsoft.com/office/drawing/2014/main" id="{FC631103-D416-D8D2-04C9-768F6828CFA9}"/>
              </a:ext>
            </a:extLst>
          </p:cNvPr>
          <p:cNvSpPr/>
          <p:nvPr/>
        </p:nvSpPr>
        <p:spPr>
          <a:xfrm rot="1829692">
            <a:off x="8246782" y="291141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43" name="TextBox 42">
            <a:extLst>
              <a:ext uri="{FF2B5EF4-FFF2-40B4-BE49-F238E27FC236}">
                <a16:creationId xmlns:a16="http://schemas.microsoft.com/office/drawing/2014/main" id="{EC9D9864-42CD-4D36-4057-D85C21BDA9FD}"/>
              </a:ext>
            </a:extLst>
          </p:cNvPr>
          <p:cNvSpPr txBox="1"/>
          <p:nvPr/>
        </p:nvSpPr>
        <p:spPr>
          <a:xfrm>
            <a:off x="9820436" y="2432002"/>
            <a:ext cx="1297210" cy="523220"/>
          </a:xfrm>
          <a:prstGeom prst="rect">
            <a:avLst/>
          </a:prstGeom>
          <a:noFill/>
        </p:spPr>
        <p:txBody>
          <a:bodyPr wrap="square" rtlCol="0">
            <a:spAutoFit/>
          </a:bodyPr>
          <a:lstStyle/>
          <a:p>
            <a:r>
              <a:rPr lang="en-GB" sz="1400" dirty="0" err="1"/>
              <a:t>Color</a:t>
            </a:r>
            <a:r>
              <a:rPr lang="en-GB" sz="1400" dirty="0"/>
              <a:t> value </a:t>
            </a:r>
          </a:p>
          <a:p>
            <a:r>
              <a:rPr lang="en-GB" sz="1400" dirty="0"/>
              <a:t>for bottle 1</a:t>
            </a:r>
            <a:endParaRPr lang="en-GB" sz="1400" i="1" dirty="0"/>
          </a:p>
        </p:txBody>
      </p:sp>
      <p:sp>
        <p:nvSpPr>
          <p:cNvPr id="44" name="Arc 43">
            <a:extLst>
              <a:ext uri="{FF2B5EF4-FFF2-40B4-BE49-F238E27FC236}">
                <a16:creationId xmlns:a16="http://schemas.microsoft.com/office/drawing/2014/main" id="{6C33E7FE-2AC2-4962-E082-B886480A6DF8}"/>
              </a:ext>
            </a:extLst>
          </p:cNvPr>
          <p:cNvSpPr/>
          <p:nvPr/>
        </p:nvSpPr>
        <p:spPr>
          <a:xfrm rot="1829692">
            <a:off x="10155592" y="2888559"/>
            <a:ext cx="335280" cy="523220"/>
          </a:xfrm>
          <a:prstGeom prst="arc">
            <a:avLst/>
          </a:prstGeom>
          <a:ln w="19050">
            <a:solidFill>
              <a:srgbClr val="00B0F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solidFill>
                <a:srgbClr val="0070C0"/>
              </a:solidFill>
            </a:endParaRPr>
          </a:p>
        </p:txBody>
      </p:sp>
      <p:sp>
        <p:nvSpPr>
          <p:cNvPr id="31" name="Arc 30">
            <a:extLst>
              <a:ext uri="{FF2B5EF4-FFF2-40B4-BE49-F238E27FC236}">
                <a16:creationId xmlns:a16="http://schemas.microsoft.com/office/drawing/2014/main" id="{44975EE8-474C-72CA-9768-F77492859018}"/>
              </a:ext>
            </a:extLst>
          </p:cNvPr>
          <p:cNvSpPr/>
          <p:nvPr/>
        </p:nvSpPr>
        <p:spPr>
          <a:xfrm rot="12467058">
            <a:off x="2535733" y="3188715"/>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2" name="Arc 31">
            <a:extLst>
              <a:ext uri="{FF2B5EF4-FFF2-40B4-BE49-F238E27FC236}">
                <a16:creationId xmlns:a16="http://schemas.microsoft.com/office/drawing/2014/main" id="{E04EECC3-751B-A39A-A75D-A45E1582C047}"/>
              </a:ext>
            </a:extLst>
          </p:cNvPr>
          <p:cNvSpPr/>
          <p:nvPr/>
        </p:nvSpPr>
        <p:spPr>
          <a:xfrm rot="12467058">
            <a:off x="4573721" y="3214453"/>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sp>
        <p:nvSpPr>
          <p:cNvPr id="28" name="TextBox 27">
            <a:extLst>
              <a:ext uri="{FF2B5EF4-FFF2-40B4-BE49-F238E27FC236}">
                <a16:creationId xmlns:a16="http://schemas.microsoft.com/office/drawing/2014/main" id="{20C1A8F6-122A-BADC-CA14-1C5013C38298}"/>
              </a:ext>
            </a:extLst>
          </p:cNvPr>
          <p:cNvSpPr txBox="1"/>
          <p:nvPr/>
        </p:nvSpPr>
        <p:spPr>
          <a:xfrm>
            <a:off x="6359911" y="3624602"/>
            <a:ext cx="1701464" cy="523220"/>
          </a:xfrm>
          <a:prstGeom prst="rect">
            <a:avLst/>
          </a:prstGeom>
          <a:noFill/>
        </p:spPr>
        <p:txBody>
          <a:bodyPr wrap="square" rtlCol="0">
            <a:spAutoFit/>
          </a:bodyPr>
          <a:lstStyle/>
          <a:p>
            <a:r>
              <a:rPr lang="en-GB" sz="1400" dirty="0"/>
              <a:t>Eigenvector of </a:t>
            </a:r>
          </a:p>
          <a:p>
            <a:r>
              <a:rPr lang="en-GB" sz="1400" dirty="0"/>
              <a:t>PC1 in </a:t>
            </a:r>
            <a:r>
              <a:rPr lang="en-GB" sz="1400" i="1" dirty="0"/>
              <a:t>Flavonoids</a:t>
            </a:r>
          </a:p>
        </p:txBody>
      </p:sp>
      <p:sp>
        <p:nvSpPr>
          <p:cNvPr id="33" name="Arc 32">
            <a:extLst>
              <a:ext uri="{FF2B5EF4-FFF2-40B4-BE49-F238E27FC236}">
                <a16:creationId xmlns:a16="http://schemas.microsoft.com/office/drawing/2014/main" id="{E097853D-12A1-8636-9025-16DCC370B881}"/>
              </a:ext>
            </a:extLst>
          </p:cNvPr>
          <p:cNvSpPr/>
          <p:nvPr/>
        </p:nvSpPr>
        <p:spPr>
          <a:xfrm rot="12467058">
            <a:off x="6640463" y="3214454"/>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34" name="Arc 33">
            <a:extLst>
              <a:ext uri="{FF2B5EF4-FFF2-40B4-BE49-F238E27FC236}">
                <a16:creationId xmlns:a16="http://schemas.microsoft.com/office/drawing/2014/main" id="{85A829D3-F777-96FE-D2E0-636E873303B0}"/>
              </a:ext>
            </a:extLst>
          </p:cNvPr>
          <p:cNvSpPr/>
          <p:nvPr/>
        </p:nvSpPr>
        <p:spPr>
          <a:xfrm rot="12467058">
            <a:off x="9009963" y="3217440"/>
            <a:ext cx="335280" cy="523220"/>
          </a:xfrm>
          <a:prstGeom prst="arc">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49" name="TextBox 48">
            <a:extLst>
              <a:ext uri="{FF2B5EF4-FFF2-40B4-BE49-F238E27FC236}">
                <a16:creationId xmlns:a16="http://schemas.microsoft.com/office/drawing/2014/main" id="{AEF2B687-68C9-826F-2C69-4E0AA4D28AC8}"/>
              </a:ext>
            </a:extLst>
          </p:cNvPr>
          <p:cNvSpPr txBox="1"/>
          <p:nvPr/>
        </p:nvSpPr>
        <p:spPr>
          <a:xfrm>
            <a:off x="2128245" y="4414820"/>
            <a:ext cx="1838288" cy="276999"/>
          </a:xfrm>
          <a:prstGeom prst="rect">
            <a:avLst/>
          </a:prstGeom>
          <a:noFill/>
        </p:spPr>
        <p:txBody>
          <a:bodyPr wrap="square" rtlCol="0">
            <a:spAutoFit/>
          </a:bodyPr>
          <a:lstStyle/>
          <a:p>
            <a:r>
              <a:rPr lang="en-GB" sz="1200" b="1" dirty="0"/>
              <a:t>Scaled and </a:t>
            </a:r>
            <a:r>
              <a:rPr lang="en-GB" sz="1200" b="1" dirty="0" err="1"/>
              <a:t>centered</a:t>
            </a:r>
            <a:r>
              <a:rPr lang="en-GB" sz="1200" b="1" dirty="0"/>
              <a:t> data</a:t>
            </a:r>
          </a:p>
        </p:txBody>
      </p:sp>
      <p:graphicFrame>
        <p:nvGraphicFramePr>
          <p:cNvPr id="3" name="Table 2">
            <a:extLst>
              <a:ext uri="{FF2B5EF4-FFF2-40B4-BE49-F238E27FC236}">
                <a16:creationId xmlns:a16="http://schemas.microsoft.com/office/drawing/2014/main" id="{0DBC0629-1EA6-539B-7CFA-00DC2D391AFF}"/>
              </a:ext>
            </a:extLst>
          </p:cNvPr>
          <p:cNvGraphicFramePr>
            <a:graphicFrameLocks noGrp="1"/>
          </p:cNvGraphicFramePr>
          <p:nvPr>
            <p:extLst>
              <p:ext uri="{D42A27DB-BD31-4B8C-83A1-F6EECF244321}">
                <p14:modId xmlns:p14="http://schemas.microsoft.com/office/powerpoint/2010/main" val="474180380"/>
              </p:ext>
            </p:extLst>
          </p:nvPr>
        </p:nvGraphicFramePr>
        <p:xfrm>
          <a:off x="1913975" y="4758096"/>
          <a:ext cx="2517374" cy="1227665"/>
        </p:xfrm>
        <a:graphic>
          <a:graphicData uri="http://schemas.openxmlformats.org/drawingml/2006/table">
            <a:tbl>
              <a:tblPr firstRow="1" bandRow="1">
                <a:tableStyleId>{5C22544A-7EE6-4342-B048-85BDC9FD1C3A}</a:tableStyleId>
              </a:tblPr>
              <a:tblGrid>
                <a:gridCol w="378271">
                  <a:extLst>
                    <a:ext uri="{9D8B030D-6E8A-4147-A177-3AD203B41FA5}">
                      <a16:colId xmlns:a16="http://schemas.microsoft.com/office/drawing/2014/main" val="2705506175"/>
                    </a:ext>
                  </a:extLst>
                </a:gridCol>
                <a:gridCol w="528917">
                  <a:extLst>
                    <a:ext uri="{9D8B030D-6E8A-4147-A177-3AD203B41FA5}">
                      <a16:colId xmlns:a16="http://schemas.microsoft.com/office/drawing/2014/main" val="412750620"/>
                    </a:ext>
                  </a:extLst>
                </a:gridCol>
                <a:gridCol w="636495">
                  <a:extLst>
                    <a:ext uri="{9D8B030D-6E8A-4147-A177-3AD203B41FA5}">
                      <a16:colId xmlns:a16="http://schemas.microsoft.com/office/drawing/2014/main" val="3260733559"/>
                    </a:ext>
                  </a:extLst>
                </a:gridCol>
                <a:gridCol w="564776">
                  <a:extLst>
                    <a:ext uri="{9D8B030D-6E8A-4147-A177-3AD203B41FA5}">
                      <a16:colId xmlns:a16="http://schemas.microsoft.com/office/drawing/2014/main" val="2052329950"/>
                    </a:ext>
                  </a:extLst>
                </a:gridCol>
                <a:gridCol w="408915">
                  <a:extLst>
                    <a:ext uri="{9D8B030D-6E8A-4147-A177-3AD203B41FA5}">
                      <a16:colId xmlns:a16="http://schemas.microsoft.com/office/drawing/2014/main" val="263708879"/>
                    </a:ext>
                  </a:extLst>
                </a:gridCol>
              </a:tblGrid>
              <a:tr h="245533">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1.51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-1.17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1.03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0.25</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-2.48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0.73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-0.29</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en-US" sz="800" dirty="0">
                          <a:solidFill>
                            <a:srgbClr val="404040"/>
                          </a:solidFill>
                        </a:rPr>
                        <a:t>1.50</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-0.96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0.97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0.57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graphicFrame>
        <p:nvGraphicFramePr>
          <p:cNvPr id="6" name="Table 5">
            <a:extLst>
              <a:ext uri="{FF2B5EF4-FFF2-40B4-BE49-F238E27FC236}">
                <a16:creationId xmlns:a16="http://schemas.microsoft.com/office/drawing/2014/main" id="{14300342-45D5-6BFA-776C-59EFDC22947F}"/>
              </a:ext>
            </a:extLst>
          </p:cNvPr>
          <p:cNvGraphicFramePr>
            <a:graphicFrameLocks noGrp="1"/>
          </p:cNvGraphicFramePr>
          <p:nvPr>
            <p:extLst>
              <p:ext uri="{D42A27DB-BD31-4B8C-83A1-F6EECF244321}">
                <p14:modId xmlns:p14="http://schemas.microsoft.com/office/powerpoint/2010/main" val="4068425181"/>
              </p:ext>
            </p:extLst>
          </p:nvPr>
        </p:nvGraphicFramePr>
        <p:xfrm>
          <a:off x="6377402" y="4758096"/>
          <a:ext cx="2925828" cy="1227665"/>
        </p:xfrm>
        <a:graphic>
          <a:graphicData uri="http://schemas.openxmlformats.org/drawingml/2006/table">
            <a:tbl>
              <a:tblPr firstRow="1" bandRow="1">
                <a:tableStyleId>{5C22544A-7EE6-4342-B048-85BDC9FD1C3A}</a:tableStyleId>
              </a:tblPr>
              <a:tblGrid>
                <a:gridCol w="423928">
                  <a:extLst>
                    <a:ext uri="{9D8B030D-6E8A-4147-A177-3AD203B41FA5}">
                      <a16:colId xmlns:a16="http://schemas.microsoft.com/office/drawing/2014/main" val="957514194"/>
                    </a:ext>
                  </a:extLst>
                </a:gridCol>
                <a:gridCol w="482600">
                  <a:extLst>
                    <a:ext uri="{9D8B030D-6E8A-4147-A177-3AD203B41FA5}">
                      <a16:colId xmlns:a16="http://schemas.microsoft.com/office/drawing/2014/main" val="2705506175"/>
                    </a:ext>
                  </a:extLst>
                </a:gridCol>
                <a:gridCol w="558800">
                  <a:extLst>
                    <a:ext uri="{9D8B030D-6E8A-4147-A177-3AD203B41FA5}">
                      <a16:colId xmlns:a16="http://schemas.microsoft.com/office/drawing/2014/main" val="412750620"/>
                    </a:ext>
                  </a:extLst>
                </a:gridCol>
                <a:gridCol w="609600">
                  <a:extLst>
                    <a:ext uri="{9D8B030D-6E8A-4147-A177-3AD203B41FA5}">
                      <a16:colId xmlns:a16="http://schemas.microsoft.com/office/drawing/2014/main" val="3260733559"/>
                    </a:ext>
                  </a:extLst>
                </a:gridCol>
                <a:gridCol w="406400">
                  <a:extLst>
                    <a:ext uri="{9D8B030D-6E8A-4147-A177-3AD203B41FA5}">
                      <a16:colId xmlns:a16="http://schemas.microsoft.com/office/drawing/2014/main" val="2052329950"/>
                    </a:ext>
                  </a:extLst>
                </a:gridCol>
                <a:gridCol w="444500">
                  <a:extLst>
                    <a:ext uri="{9D8B030D-6E8A-4147-A177-3AD203B41FA5}">
                      <a16:colId xmlns:a16="http://schemas.microsoft.com/office/drawing/2014/main" val="263708879"/>
                    </a:ext>
                  </a:extLst>
                </a:gridCol>
              </a:tblGrid>
              <a:tr h="245533">
                <a:tc>
                  <a:txBody>
                    <a:bodyPr/>
                    <a:lstStyle/>
                    <a:p>
                      <a:r>
                        <a:rPr lang="en-US" sz="800" dirty="0">
                          <a:solidFill>
                            <a:schemeClr val="bg1"/>
                          </a:solidFill>
                        </a:rPr>
                        <a:t>PC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PC1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0.24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PC2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0.53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a:solidFill>
                            <a:srgbClr val="404040"/>
                          </a:solidFill>
                        </a:rPr>
                        <a:t>PC3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0.61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PC4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-0.07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8" name="TextBox 7">
            <a:extLst>
              <a:ext uri="{FF2B5EF4-FFF2-40B4-BE49-F238E27FC236}">
                <a16:creationId xmlns:a16="http://schemas.microsoft.com/office/drawing/2014/main" id="{7B0D32C2-9271-6A83-596D-FAD09C48C3E6}"/>
              </a:ext>
            </a:extLst>
          </p:cNvPr>
          <p:cNvSpPr txBox="1"/>
          <p:nvPr/>
        </p:nvSpPr>
        <p:spPr>
          <a:xfrm>
            <a:off x="6441643" y="4414820"/>
            <a:ext cx="1594909" cy="276999"/>
          </a:xfrm>
          <a:prstGeom prst="rect">
            <a:avLst/>
          </a:prstGeom>
          <a:noFill/>
        </p:spPr>
        <p:txBody>
          <a:bodyPr wrap="square" rtlCol="0">
            <a:spAutoFit/>
          </a:bodyPr>
          <a:lstStyle/>
          <a:p>
            <a:r>
              <a:rPr lang="en-GB" sz="1200" b="1" dirty="0"/>
              <a:t>4 PCs x 13 features</a:t>
            </a:r>
          </a:p>
        </p:txBody>
      </p:sp>
    </p:spTree>
    <p:extLst>
      <p:ext uri="{BB962C8B-B14F-4D97-AF65-F5344CB8AC3E}">
        <p14:creationId xmlns:p14="http://schemas.microsoft.com/office/powerpoint/2010/main" val="2759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19" grpId="0"/>
      <p:bldP spid="36" grpId="0" animBg="1"/>
      <p:bldP spid="39" grpId="0"/>
      <p:bldP spid="40" grpId="0" animBg="1"/>
      <p:bldP spid="41" grpId="0"/>
      <p:bldP spid="42" grpId="0" animBg="1"/>
      <p:bldP spid="43" grpId="0"/>
      <p:bldP spid="44" grpId="0" animBg="1"/>
      <p:bldP spid="31" grpId="0" animBg="1"/>
      <p:bldP spid="32" grpId="0" animBg="1"/>
      <p:bldP spid="28" grpId="0"/>
      <p:bldP spid="33" grpId="0" animBg="1"/>
      <p:bldP spid="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9E8BD49-0460-CD51-13A5-226B8320AECC}"/>
            </a:ext>
          </a:extLst>
        </p:cNvPr>
        <p:cNvGrpSpPr/>
        <p:nvPr/>
      </p:nvGrpSpPr>
      <p:grpSpPr>
        <a:xfrm>
          <a:off x="0" y="0"/>
          <a:ext cx="0" cy="0"/>
          <a:chOff x="0" y="0"/>
          <a:chExt cx="0" cy="0"/>
        </a:xfrm>
      </p:grpSpPr>
      <p:sp>
        <p:nvSpPr>
          <p:cNvPr id="9" name="TextBox 9">
            <a:extLst>
              <a:ext uri="{FF2B5EF4-FFF2-40B4-BE49-F238E27FC236}">
                <a16:creationId xmlns:a16="http://schemas.microsoft.com/office/drawing/2014/main" id="{64CA0F8D-EC50-852A-3A35-AC24F3E232BE}"/>
              </a:ext>
            </a:extLst>
          </p:cNvPr>
          <p:cNvSpPr txBox="1"/>
          <p:nvPr/>
        </p:nvSpPr>
        <p:spPr>
          <a:xfrm>
            <a:off x="8007637" y="2362200"/>
            <a:ext cx="3585979" cy="150182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This helps us to visually interpret how each of the original dimensions contributes to each PC. </a:t>
            </a:r>
          </a:p>
        </p:txBody>
      </p:sp>
      <p:grpSp>
        <p:nvGrpSpPr>
          <p:cNvPr id="6" name="Group 3">
            <a:extLst>
              <a:ext uri="{FF2B5EF4-FFF2-40B4-BE49-F238E27FC236}">
                <a16:creationId xmlns:a16="http://schemas.microsoft.com/office/drawing/2014/main" id="{F0602A7E-C3E3-64D3-BB90-BD4CFD320C4E}"/>
              </a:ext>
            </a:extLst>
          </p:cNvPr>
          <p:cNvGrpSpPr/>
          <p:nvPr/>
        </p:nvGrpSpPr>
        <p:grpSpPr>
          <a:xfrm>
            <a:off x="0" y="1"/>
            <a:ext cx="626231" cy="6858000"/>
            <a:chOff x="0" y="0"/>
            <a:chExt cx="220314" cy="2861297"/>
          </a:xfrm>
        </p:grpSpPr>
        <p:sp>
          <p:nvSpPr>
            <p:cNvPr id="10" name="Freeform 4">
              <a:extLst>
                <a:ext uri="{FF2B5EF4-FFF2-40B4-BE49-F238E27FC236}">
                  <a16:creationId xmlns:a16="http://schemas.microsoft.com/office/drawing/2014/main" id="{65BDCBD8-50DE-DDB9-0A5B-C62B0E947D7F}"/>
                </a:ext>
              </a:extLst>
            </p:cNvPr>
            <p:cNvSpPr/>
            <p:nvPr/>
          </p:nvSpPr>
          <p:spPr>
            <a:xfrm>
              <a:off x="0" y="0"/>
              <a:ext cx="220314" cy="2861297"/>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TextBox 5">
              <a:extLst>
                <a:ext uri="{FF2B5EF4-FFF2-40B4-BE49-F238E27FC236}">
                  <a16:creationId xmlns:a16="http://schemas.microsoft.com/office/drawing/2014/main" id="{2281DA14-707E-9F22-CA86-F0E1972EE10C}"/>
                </a:ext>
              </a:extLst>
            </p:cNvPr>
            <p:cNvSpPr txBox="1"/>
            <p:nvPr/>
          </p:nvSpPr>
          <p:spPr>
            <a:xfrm>
              <a:off x="0" y="-38100"/>
              <a:ext cx="812800" cy="850900"/>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110"/>
                </a:lnSpc>
              </a:pPr>
              <a:endParaRPr sz="800"/>
            </a:p>
          </p:txBody>
        </p:sp>
      </p:grpSp>
      <p:pic>
        <p:nvPicPr>
          <p:cNvPr id="13" name="Picture 12" descr="A blue and black logo&#10;&#10;Description automatically generated">
            <a:extLst>
              <a:ext uri="{FF2B5EF4-FFF2-40B4-BE49-F238E27FC236}">
                <a16:creationId xmlns:a16="http://schemas.microsoft.com/office/drawing/2014/main" id="{C5CA0E8B-D8CA-3723-BA14-B01F5270F3C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a:extLst>
              <a:ext uri="{FF2B5EF4-FFF2-40B4-BE49-F238E27FC236}">
                <a16:creationId xmlns:a16="http://schemas.microsoft.com/office/drawing/2014/main" id="{1B382C36-F845-46C9-DF34-DE6D585B677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163637" y="2183554"/>
            <a:ext cx="6498578" cy="4126080"/>
          </a:xfrm>
          <a:prstGeom prst="rect">
            <a:avLst/>
          </a:prstGeom>
        </p:spPr>
      </p:pic>
      <p:sp>
        <p:nvSpPr>
          <p:cNvPr id="16" name="TextBox 7">
            <a:extLst>
              <a:ext uri="{FF2B5EF4-FFF2-40B4-BE49-F238E27FC236}">
                <a16:creationId xmlns:a16="http://schemas.microsoft.com/office/drawing/2014/main" id="{E639A3BA-ABA4-19FB-4992-F5AA1709782C}"/>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PRINCIPAL COMPONENT ANALYSIS</a:t>
            </a:r>
          </a:p>
        </p:txBody>
      </p:sp>
      <p:sp>
        <p:nvSpPr>
          <p:cNvPr id="2" name="TextBox 8">
            <a:extLst>
              <a:ext uri="{FF2B5EF4-FFF2-40B4-BE49-F238E27FC236}">
                <a16:creationId xmlns:a16="http://schemas.microsoft.com/office/drawing/2014/main" id="{13E69EAF-14B8-11DB-C6B5-FE3B782E9CC1}"/>
              </a:ext>
            </a:extLst>
          </p:cNvPr>
          <p:cNvSpPr txBox="1"/>
          <p:nvPr/>
        </p:nvSpPr>
        <p:spPr>
          <a:xfrm>
            <a:off x="1163637" y="1499086"/>
            <a:ext cx="10774363" cy="3477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dirty="0">
                <a:solidFill>
                  <a:srgbClr val="404040"/>
                </a:solidFill>
                <a:latin typeface="Montserrat" panose="00000500000000000000" pitchFamily="2" charset="0"/>
              </a:rPr>
              <a:t>We can also project the Eigenvectors into the plane of the PCs.</a:t>
            </a:r>
          </a:p>
        </p:txBody>
      </p:sp>
      <p:graphicFrame>
        <p:nvGraphicFramePr>
          <p:cNvPr id="3" name="Table 2">
            <a:extLst>
              <a:ext uri="{FF2B5EF4-FFF2-40B4-BE49-F238E27FC236}">
                <a16:creationId xmlns:a16="http://schemas.microsoft.com/office/drawing/2014/main" id="{CC14E79F-9474-B635-3E8E-C175813737A6}"/>
              </a:ext>
            </a:extLst>
          </p:cNvPr>
          <p:cNvGraphicFramePr>
            <a:graphicFrameLocks noGrp="1"/>
          </p:cNvGraphicFramePr>
          <p:nvPr>
            <p:extLst>
              <p:ext uri="{D42A27DB-BD31-4B8C-83A1-F6EECF244321}">
                <p14:modId xmlns:p14="http://schemas.microsoft.com/office/powerpoint/2010/main" val="1379397468"/>
              </p:ext>
            </p:extLst>
          </p:nvPr>
        </p:nvGraphicFramePr>
        <p:xfrm>
          <a:off x="8007637" y="4564106"/>
          <a:ext cx="2925828" cy="1227665"/>
        </p:xfrm>
        <a:graphic>
          <a:graphicData uri="http://schemas.openxmlformats.org/drawingml/2006/table">
            <a:tbl>
              <a:tblPr firstRow="1" bandRow="1">
                <a:tableStyleId>{5C22544A-7EE6-4342-B048-85BDC9FD1C3A}</a:tableStyleId>
              </a:tblPr>
              <a:tblGrid>
                <a:gridCol w="423928">
                  <a:extLst>
                    <a:ext uri="{9D8B030D-6E8A-4147-A177-3AD203B41FA5}">
                      <a16:colId xmlns:a16="http://schemas.microsoft.com/office/drawing/2014/main" val="957514194"/>
                    </a:ext>
                  </a:extLst>
                </a:gridCol>
                <a:gridCol w="482600">
                  <a:extLst>
                    <a:ext uri="{9D8B030D-6E8A-4147-A177-3AD203B41FA5}">
                      <a16:colId xmlns:a16="http://schemas.microsoft.com/office/drawing/2014/main" val="2705506175"/>
                    </a:ext>
                  </a:extLst>
                </a:gridCol>
                <a:gridCol w="558800">
                  <a:extLst>
                    <a:ext uri="{9D8B030D-6E8A-4147-A177-3AD203B41FA5}">
                      <a16:colId xmlns:a16="http://schemas.microsoft.com/office/drawing/2014/main" val="412750620"/>
                    </a:ext>
                  </a:extLst>
                </a:gridCol>
                <a:gridCol w="609600">
                  <a:extLst>
                    <a:ext uri="{9D8B030D-6E8A-4147-A177-3AD203B41FA5}">
                      <a16:colId xmlns:a16="http://schemas.microsoft.com/office/drawing/2014/main" val="3260733559"/>
                    </a:ext>
                  </a:extLst>
                </a:gridCol>
                <a:gridCol w="406400">
                  <a:extLst>
                    <a:ext uri="{9D8B030D-6E8A-4147-A177-3AD203B41FA5}">
                      <a16:colId xmlns:a16="http://schemas.microsoft.com/office/drawing/2014/main" val="2052329950"/>
                    </a:ext>
                  </a:extLst>
                </a:gridCol>
                <a:gridCol w="444500">
                  <a:extLst>
                    <a:ext uri="{9D8B030D-6E8A-4147-A177-3AD203B41FA5}">
                      <a16:colId xmlns:a16="http://schemas.microsoft.com/office/drawing/2014/main" val="263708879"/>
                    </a:ext>
                  </a:extLst>
                </a:gridCol>
              </a:tblGrid>
              <a:tr h="245533">
                <a:tc>
                  <a:txBody>
                    <a:bodyPr/>
                    <a:lstStyle/>
                    <a:p>
                      <a:r>
                        <a:rPr lang="en-US" sz="800" dirty="0">
                          <a:solidFill>
                            <a:schemeClr val="bg1"/>
                          </a:solidFill>
                        </a:rPr>
                        <a:t>PC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DK" sz="800" dirty="0">
                          <a:solidFill>
                            <a:schemeClr val="bg1"/>
                          </a:solidFill>
                        </a:rPr>
                        <a:t>A</a:t>
                      </a:r>
                      <a:r>
                        <a:rPr lang="en-US" sz="800" dirty="0">
                          <a:solidFill>
                            <a:schemeClr val="bg1"/>
                          </a:solidFill>
                        </a:rPr>
                        <a:t>lc</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Alkalinity</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Flavonoids</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Color</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tc>
                  <a:txBody>
                    <a:bodyPr/>
                    <a:lstStyle/>
                    <a:p>
                      <a:r>
                        <a:rPr lang="en-US" sz="800" dirty="0">
                          <a:solidFill>
                            <a:schemeClr val="bg1"/>
                          </a:solidFill>
                        </a:rPr>
                        <a:t>…</a:t>
                      </a:r>
                      <a:endParaRPr lang="en-DK" sz="800" dirty="0">
                        <a:solidFill>
                          <a:schemeClr val="bg1"/>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40"/>
                    </a:solidFill>
                  </a:tcPr>
                </a:tc>
                <a:extLst>
                  <a:ext uri="{0D108BD9-81ED-4DB2-BD59-A6C34878D82A}">
                    <a16:rowId xmlns:a16="http://schemas.microsoft.com/office/drawing/2014/main" val="589045766"/>
                  </a:ext>
                </a:extLst>
              </a:tr>
              <a:tr h="245533">
                <a:tc>
                  <a:txBody>
                    <a:bodyPr/>
                    <a:lstStyle/>
                    <a:p>
                      <a:r>
                        <a:rPr lang="en-US" sz="800" dirty="0">
                          <a:solidFill>
                            <a:srgbClr val="404040"/>
                          </a:solidFill>
                        </a:rPr>
                        <a:t>PC1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-0.14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0.24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5033048"/>
                  </a:ext>
                </a:extLst>
              </a:tr>
              <a:tr h="245533">
                <a:tc>
                  <a:txBody>
                    <a:bodyPr/>
                    <a:lstStyle/>
                    <a:p>
                      <a:r>
                        <a:rPr lang="en-US" sz="800" dirty="0">
                          <a:solidFill>
                            <a:srgbClr val="404040"/>
                          </a:solidFill>
                        </a:rPr>
                        <a:t>PC2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0.48</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0.53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2344431"/>
                  </a:ext>
                </a:extLst>
              </a:tr>
              <a:tr h="245533">
                <a:tc>
                  <a:txBody>
                    <a:bodyPr/>
                    <a:lstStyle/>
                    <a:p>
                      <a:r>
                        <a:rPr lang="da-DK" sz="800" dirty="0">
                          <a:solidFill>
                            <a:srgbClr val="404040"/>
                          </a:solidFill>
                        </a:rPr>
                        <a:t>PC3</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-0.21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0.61</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-0.14</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599846"/>
                  </a:ext>
                </a:extLst>
              </a:tr>
              <a:tr h="245533">
                <a:tc>
                  <a:txBody>
                    <a:bodyPr/>
                    <a:lstStyle/>
                    <a:p>
                      <a:r>
                        <a:rPr lang="en-US" sz="800" dirty="0">
                          <a:solidFill>
                            <a:srgbClr val="404040"/>
                          </a:solidFill>
                        </a:rPr>
                        <a:t>PC4</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0.02</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dirty="0">
                          <a:solidFill>
                            <a:srgbClr val="404040"/>
                          </a:solidFill>
                        </a:rPr>
                        <a:t>-0.06</a:t>
                      </a:r>
                      <a:endParaRPr lang="en-DK" sz="80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-0.15</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-0.07</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800" b="0" dirty="0">
                          <a:solidFill>
                            <a:srgbClr val="404040"/>
                          </a:solidFill>
                        </a:rPr>
                        <a:t>…</a:t>
                      </a:r>
                      <a:endParaRPr lang="en-DK" sz="800" b="0" dirty="0">
                        <a:solidFill>
                          <a:srgbClr val="404040"/>
                        </a:solidFill>
                      </a:endParaRPr>
                    </a:p>
                  </a:txBody>
                  <a:tcPr marL="60960" marR="60960" marT="30480" marB="304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337565"/>
                  </a:ext>
                </a:extLst>
              </a:tr>
            </a:tbl>
          </a:graphicData>
        </a:graphic>
      </p:graphicFrame>
      <p:sp>
        <p:nvSpPr>
          <p:cNvPr id="4" name="TextBox 3">
            <a:extLst>
              <a:ext uri="{FF2B5EF4-FFF2-40B4-BE49-F238E27FC236}">
                <a16:creationId xmlns:a16="http://schemas.microsoft.com/office/drawing/2014/main" id="{1E8588F8-A865-9D45-0B59-F8CD4209508E}"/>
              </a:ext>
            </a:extLst>
          </p:cNvPr>
          <p:cNvSpPr txBox="1"/>
          <p:nvPr/>
        </p:nvSpPr>
        <p:spPr>
          <a:xfrm>
            <a:off x="8007637" y="4162541"/>
            <a:ext cx="2561664" cy="307777"/>
          </a:xfrm>
          <a:prstGeom prst="rect">
            <a:avLst/>
          </a:prstGeom>
          <a:noFill/>
        </p:spPr>
        <p:txBody>
          <a:bodyPr wrap="square" rtlCol="0">
            <a:spAutoFit/>
          </a:bodyPr>
          <a:lstStyle/>
          <a:p>
            <a:r>
              <a:rPr lang="en-GB" sz="1400" dirty="0">
                <a:latin typeface="Montserrat" panose="00000500000000000000" pitchFamily="2" charset="0"/>
              </a:rPr>
              <a:t>Transposed Eigenvectors:</a:t>
            </a:r>
          </a:p>
        </p:txBody>
      </p:sp>
    </p:spTree>
    <p:extLst>
      <p:ext uri="{BB962C8B-B14F-4D97-AF65-F5344CB8AC3E}">
        <p14:creationId xmlns:p14="http://schemas.microsoft.com/office/powerpoint/2010/main" val="2582037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DD8E8-E8E1-D8EB-6DBA-1B16FE48E09D}"/>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5DC53240-2086-41B3-9168-E65A91818A1F}"/>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F7FEA980-FB46-06A3-F205-6F1369183C23}"/>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36CD4707-62CF-7136-02BF-1FC1C9390429}"/>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4525F4C9-82D6-D3FF-4C2B-296A0AF8E228}"/>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PCA Notebook</a:t>
            </a:r>
          </a:p>
        </p:txBody>
      </p:sp>
      <p:grpSp>
        <p:nvGrpSpPr>
          <p:cNvPr id="4" name="Group 4">
            <a:extLst>
              <a:ext uri="{FF2B5EF4-FFF2-40B4-BE49-F238E27FC236}">
                <a16:creationId xmlns:a16="http://schemas.microsoft.com/office/drawing/2014/main" id="{3FF43012-3922-4327-83C3-6F45B82A9A83}"/>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67EC4A22-AD93-CBA3-26A1-37A30FC26D9E}"/>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B836EB7B-3D9F-8CC7-E717-63CC5D6617D5}"/>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44FBE2CC-8EFA-207A-93AE-AF28AC2AA9DE}"/>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22" name="Picture 21" descr="A group of logos with blue letters&#10;&#10;Description automatically generated">
            <a:extLst>
              <a:ext uri="{FF2B5EF4-FFF2-40B4-BE49-F238E27FC236}">
                <a16:creationId xmlns:a16="http://schemas.microsoft.com/office/drawing/2014/main" id="{73B74649-B77B-29AF-5D7B-8D4E5465527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30916" b="72331" l="49029" r="93059">
                        <a14:foregroundMark x1="57875" y1="44500" x2="57875" y2="44500"/>
                        <a14:foregroundMark x1="54125" y1="39500" x2="54125" y2="39500"/>
                        <a14:foregroundMark x1="58375" y1="37250" x2="58375" y2="37250"/>
                        <a14:foregroundMark x1="61125" y1="42000" x2="61125" y2="42000"/>
                        <a14:foregroundMark x1="59625" y1="52750" x2="59625" y2="52750"/>
                        <a14:foregroundMark x1="60000" y1="61250" x2="60000" y2="61250"/>
                        <a14:foregroundMark x1="62500" y1="58000" x2="62500" y2="58000"/>
                        <a14:foregroundMark x1="63375" y1="50500" x2="63375" y2="50500"/>
                        <a14:foregroundMark x1="67500" y1="49250" x2="67500" y2="49250"/>
                        <a14:foregroundMark x1="72875" y1="52500" x2="72875" y2="52500"/>
                        <a14:foregroundMark x1="77625" y1="52250" x2="77625" y2="52250"/>
                        <a14:foregroundMark x1="84125" y1="51000" x2="84125" y2="51000"/>
                        <a14:foregroundMark x1="89625" y1="52750" x2="89625" y2="52750"/>
                      </a14:backgroundRemoval>
                    </a14:imgEffect>
                  </a14:imgLayer>
                </a14:imgProps>
              </a:ext>
              <a:ext uri="{28A0092B-C50C-407E-A947-70E740481C1C}">
                <a14:useLocalDpi xmlns:a14="http://schemas.microsoft.com/office/drawing/2010/main" val="0"/>
              </a:ext>
            </a:extLst>
          </a:blip>
          <a:srcRect l="43525" t="25739" r="1437" b="22492"/>
          <a:stretch/>
        </p:blipFill>
        <p:spPr>
          <a:xfrm>
            <a:off x="1081708" y="2478279"/>
            <a:ext cx="2876600" cy="1352867"/>
          </a:xfrm>
          <a:prstGeom prst="rect">
            <a:avLst/>
          </a:prstGeom>
        </p:spPr>
      </p:pic>
      <p:pic>
        <p:nvPicPr>
          <p:cNvPr id="24" name="Picture 23" descr="A blue text on a black background&#10;&#10;Description automatically generated">
            <a:extLst>
              <a:ext uri="{FF2B5EF4-FFF2-40B4-BE49-F238E27FC236}">
                <a16:creationId xmlns:a16="http://schemas.microsoft.com/office/drawing/2014/main" id="{27CC8B09-B512-9A12-43F0-C0C380B88B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11086" y="4061823"/>
            <a:ext cx="2717538" cy="1098692"/>
          </a:xfrm>
          <a:prstGeom prst="rect">
            <a:avLst/>
          </a:prstGeom>
        </p:spPr>
      </p:pic>
      <p:pic>
        <p:nvPicPr>
          <p:cNvPr id="7" name="Picture 6" descr="A circular graph with different colored shapes&#10;&#10;Description automatically generated with medium confidence">
            <a:extLst>
              <a:ext uri="{FF2B5EF4-FFF2-40B4-BE49-F238E27FC236}">
                <a16:creationId xmlns:a16="http://schemas.microsoft.com/office/drawing/2014/main" id="{63670BEC-93C4-0A0F-C39A-9368896876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5871" y="2839599"/>
            <a:ext cx="1227044" cy="1227044"/>
          </a:xfrm>
          <a:prstGeom prst="rect">
            <a:avLst/>
          </a:prstGeom>
        </p:spPr>
      </p:pic>
      <p:pic>
        <p:nvPicPr>
          <p:cNvPr id="11" name="Picture 10" descr="A logo with a colorful circle&#10;&#10;Description automatically generated with medium confidence">
            <a:extLst>
              <a:ext uri="{FF2B5EF4-FFF2-40B4-BE49-F238E27FC236}">
                <a16:creationId xmlns:a16="http://schemas.microsoft.com/office/drawing/2014/main" id="{C8EC802A-6321-443C-C85D-DAFD1B2074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01517" y="4143155"/>
            <a:ext cx="1575059" cy="378014"/>
          </a:xfrm>
          <a:prstGeom prst="rect">
            <a:avLst/>
          </a:prstGeom>
        </p:spPr>
      </p:pic>
      <p:pic>
        <p:nvPicPr>
          <p:cNvPr id="12" name="Picture 11" descr="A close-up of a logo&#10;&#10;Description automatically generated">
            <a:extLst>
              <a:ext uri="{FF2B5EF4-FFF2-40B4-BE49-F238E27FC236}">
                <a16:creationId xmlns:a16="http://schemas.microsoft.com/office/drawing/2014/main" id="{1C7B81BB-835E-177D-6420-63F0C1FF19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80628" y="2773611"/>
            <a:ext cx="3365500" cy="1560003"/>
          </a:xfrm>
          <a:prstGeom prst="rect">
            <a:avLst/>
          </a:prstGeom>
        </p:spPr>
      </p:pic>
    </p:spTree>
    <p:extLst>
      <p:ext uri="{BB962C8B-B14F-4D97-AF65-F5344CB8AC3E}">
        <p14:creationId xmlns:p14="http://schemas.microsoft.com/office/powerpoint/2010/main" val="1982375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1F9C9-F8E3-A348-8874-6F0DC422D992}"/>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B9ACF0CA-7608-E0E9-8A7B-556744DCB9A0}"/>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6B6D362F-F746-37FC-E484-3E36664B45EB}"/>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63007FC2-D729-6F5A-EA9B-90818283107D}"/>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38317A43-B42F-9525-AF5A-853A0B9D744E}"/>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Objects, classes and methods</a:t>
            </a:r>
          </a:p>
        </p:txBody>
      </p:sp>
      <p:grpSp>
        <p:nvGrpSpPr>
          <p:cNvPr id="4" name="Group 4">
            <a:extLst>
              <a:ext uri="{FF2B5EF4-FFF2-40B4-BE49-F238E27FC236}">
                <a16:creationId xmlns:a16="http://schemas.microsoft.com/office/drawing/2014/main" id="{793E7DC1-7707-7EF2-B1BB-DD6A8D737CA9}"/>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6CF38488-9EF2-E57F-57DB-9981650B1425}"/>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63A9F16C-36CB-9ADF-C9F0-19D37BCBF2EE}"/>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3C3FE809-6230-6466-EBC0-A5E8FB3DE307}"/>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4" name="Picture 13" descr="A red question mark in a box&#10;&#10;AI-generated content may be incorrect.">
            <a:extLst>
              <a:ext uri="{FF2B5EF4-FFF2-40B4-BE49-F238E27FC236}">
                <a16:creationId xmlns:a16="http://schemas.microsoft.com/office/drawing/2014/main" id="{4335379B-1BF6-B3B1-8B11-0C98C0D9DE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8931" y="2359026"/>
            <a:ext cx="3063691" cy="3015120"/>
          </a:xfrm>
          <a:prstGeom prst="rect">
            <a:avLst/>
          </a:prstGeom>
        </p:spPr>
      </p:pic>
    </p:spTree>
    <p:extLst>
      <p:ext uri="{BB962C8B-B14F-4D97-AF65-F5344CB8AC3E}">
        <p14:creationId xmlns:p14="http://schemas.microsoft.com/office/powerpoint/2010/main" val="4020057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268361"/>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Day 2</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2302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6373A-52D1-EECE-CBE2-A151C704A84D}"/>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3CD9E0BC-CF2F-2556-E8D0-F80CDDFEC613}"/>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25CCD6F5-ACF5-DFB4-956F-80E944CD8490}"/>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D3B1E5EB-39C4-0838-4A15-C2E1C9C7C95A}"/>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ADCF88D6-161B-0F2D-FA37-0121F089E5FE}"/>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Functions</a:t>
            </a:r>
          </a:p>
        </p:txBody>
      </p:sp>
      <p:grpSp>
        <p:nvGrpSpPr>
          <p:cNvPr id="4" name="Group 4">
            <a:extLst>
              <a:ext uri="{FF2B5EF4-FFF2-40B4-BE49-F238E27FC236}">
                <a16:creationId xmlns:a16="http://schemas.microsoft.com/office/drawing/2014/main" id="{AA68C84A-66D4-C1CF-DA80-AD312E002B5A}"/>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4584649E-CD22-8D8A-F5B5-FDBCCB6437C2}"/>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EBF280E3-47A2-813C-9FD2-DE17B423F00B}"/>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148DF69E-DD9B-D3B7-D1E2-E13022B355B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1" name="Picture 10" descr="A cartoon of two people&#10;&#10;AI-generated content may be incorrect.">
            <a:extLst>
              <a:ext uri="{FF2B5EF4-FFF2-40B4-BE49-F238E27FC236}">
                <a16:creationId xmlns:a16="http://schemas.microsoft.com/office/drawing/2014/main" id="{37BFC11F-04E7-EDA9-BB99-9FFD03E8742D}"/>
              </a:ext>
            </a:extLst>
          </p:cNvPr>
          <p:cNvPicPr>
            <a:picLocks noChangeAspect="1"/>
          </p:cNvPicPr>
          <p:nvPr/>
        </p:nvPicPr>
        <p:blipFill>
          <a:blip r:embed="rId5">
            <a:extLst>
              <a:ext uri="{28A0092B-C50C-407E-A947-70E740481C1C}">
                <a14:useLocalDpi xmlns:a14="http://schemas.microsoft.com/office/drawing/2010/main" val="0"/>
              </a:ext>
            </a:extLst>
          </a:blip>
          <a:srcRect b="50000"/>
          <a:stretch/>
        </p:blipFill>
        <p:spPr>
          <a:xfrm>
            <a:off x="4279466" y="2267447"/>
            <a:ext cx="3042205" cy="3429000"/>
          </a:xfrm>
          <a:prstGeom prst="rect">
            <a:avLst/>
          </a:prstGeom>
        </p:spPr>
      </p:pic>
    </p:spTree>
    <p:extLst>
      <p:ext uri="{BB962C8B-B14F-4D97-AF65-F5344CB8AC3E}">
        <p14:creationId xmlns:p14="http://schemas.microsoft.com/office/powerpoint/2010/main" val="4245294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6380250"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0"/>
            <a:chOff x="-152400" y="8953500"/>
            <a:chExt cx="17373600" cy="1524000"/>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500"/>
              <a:ext cx="3962400" cy="1524000"/>
              <a:chOff x="-152400" y="8953500"/>
              <a:chExt cx="3962400" cy="1524000"/>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WHERE WE LEFT OFF</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3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alpha val="50000"/>
            </a:srgbClr>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alpha val="30000"/>
            </a:srgbClr>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alpha val="30000"/>
            </a:srgbClr>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026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844800" y="720001"/>
            <a:ext cx="6197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DATA ANALYSIS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Rectangle: Rounded Corners 3">
            <a:extLst>
              <a:ext uri="{FF2B5EF4-FFF2-40B4-BE49-F238E27FC236}">
                <a16:creationId xmlns:a16="http://schemas.microsoft.com/office/drawing/2014/main" id="{3384EF2F-E793-FB55-015F-A002AC73313F}"/>
              </a:ext>
            </a:extLst>
          </p:cNvPr>
          <p:cNvSpPr/>
          <p:nvPr/>
        </p:nvSpPr>
        <p:spPr>
          <a:xfrm>
            <a:off x="1125795" y="2846440"/>
            <a:ext cx="4336026" cy="1356852"/>
          </a:xfrm>
          <a:prstGeom prst="roundRect">
            <a:avLst/>
          </a:prstGeom>
          <a:solidFill>
            <a:srgbClr val="95B3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404040"/>
                </a:solidFill>
                <a:latin typeface="Montserrat" panose="00000500000000000000" pitchFamily="2" charset="0"/>
              </a:rPr>
              <a:t>Supervised Learning</a:t>
            </a:r>
          </a:p>
        </p:txBody>
      </p:sp>
      <p:sp>
        <p:nvSpPr>
          <p:cNvPr id="5" name="Rectangle: Rounded Corners 4">
            <a:extLst>
              <a:ext uri="{FF2B5EF4-FFF2-40B4-BE49-F238E27FC236}">
                <a16:creationId xmlns:a16="http://schemas.microsoft.com/office/drawing/2014/main" id="{C7233011-610C-2F60-F33B-BF56A4630012}"/>
              </a:ext>
            </a:extLst>
          </p:cNvPr>
          <p:cNvSpPr/>
          <p:nvPr/>
        </p:nvSpPr>
        <p:spPr>
          <a:xfrm>
            <a:off x="6730180" y="2846439"/>
            <a:ext cx="4336026" cy="1356852"/>
          </a:xfrm>
          <a:prstGeom prst="roundRect">
            <a:avLst/>
          </a:prstGeom>
          <a:solidFill>
            <a:srgbClr val="C4E0C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404040"/>
                </a:solidFill>
                <a:latin typeface="Montserrat" panose="00000500000000000000" pitchFamily="2" charset="0"/>
              </a:rPr>
              <a:t>Unsupervised Learning</a:t>
            </a:r>
          </a:p>
        </p:txBody>
      </p:sp>
      <p:sp>
        <p:nvSpPr>
          <p:cNvPr id="6" name="Rectangle: Rounded Corners 5">
            <a:extLst>
              <a:ext uri="{FF2B5EF4-FFF2-40B4-BE49-F238E27FC236}">
                <a16:creationId xmlns:a16="http://schemas.microsoft.com/office/drawing/2014/main" id="{AF274117-7CD0-357E-3F0D-9C1637EA69D8}"/>
              </a:ext>
            </a:extLst>
          </p:cNvPr>
          <p:cNvSpPr/>
          <p:nvPr/>
        </p:nvSpPr>
        <p:spPr>
          <a:xfrm>
            <a:off x="663677" y="4852220"/>
            <a:ext cx="2389239" cy="1135626"/>
          </a:xfrm>
          <a:prstGeom prst="roundRect">
            <a:avLst/>
          </a:prstGeom>
          <a:solidFill>
            <a:srgbClr val="BED8F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404040"/>
                </a:solidFill>
                <a:latin typeface="Montserrat" panose="00000500000000000000" pitchFamily="2" charset="0"/>
              </a:rPr>
              <a:t>Regression</a:t>
            </a:r>
          </a:p>
        </p:txBody>
      </p:sp>
      <p:sp>
        <p:nvSpPr>
          <p:cNvPr id="7" name="Rectangle: Rounded Corners 6">
            <a:extLst>
              <a:ext uri="{FF2B5EF4-FFF2-40B4-BE49-F238E27FC236}">
                <a16:creationId xmlns:a16="http://schemas.microsoft.com/office/drawing/2014/main" id="{996AA33A-9083-827D-F05E-151D02DD68AE}"/>
              </a:ext>
            </a:extLst>
          </p:cNvPr>
          <p:cNvSpPr/>
          <p:nvPr/>
        </p:nvSpPr>
        <p:spPr>
          <a:xfrm>
            <a:off x="3554361" y="4852220"/>
            <a:ext cx="2389239" cy="1135626"/>
          </a:xfrm>
          <a:prstGeom prst="roundRect">
            <a:avLst/>
          </a:prstGeom>
          <a:solidFill>
            <a:srgbClr val="E6EC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404040"/>
                </a:solidFill>
                <a:latin typeface="Montserrat" panose="00000500000000000000" pitchFamily="2" charset="0"/>
              </a:rPr>
              <a:t>Classification</a:t>
            </a:r>
          </a:p>
        </p:txBody>
      </p:sp>
      <p:sp>
        <p:nvSpPr>
          <p:cNvPr id="8" name="TextBox 7">
            <a:extLst>
              <a:ext uri="{FF2B5EF4-FFF2-40B4-BE49-F238E27FC236}">
                <a16:creationId xmlns:a16="http://schemas.microsoft.com/office/drawing/2014/main" id="{2E424438-1192-A0A1-8335-67BF497E7983}"/>
              </a:ext>
            </a:extLst>
          </p:cNvPr>
          <p:cNvSpPr txBox="1"/>
          <p:nvPr/>
        </p:nvSpPr>
        <p:spPr>
          <a:xfrm>
            <a:off x="1460090" y="1961539"/>
            <a:ext cx="3524865" cy="369332"/>
          </a:xfrm>
          <a:prstGeom prst="rect">
            <a:avLst/>
          </a:prstGeom>
          <a:noFill/>
        </p:spPr>
        <p:txBody>
          <a:bodyPr wrap="square" rtlCol="0">
            <a:spAutoFit/>
          </a:bodyPr>
          <a:lstStyle/>
          <a:p>
            <a:pPr algn="ctr"/>
            <a:r>
              <a:rPr lang="en-GB" dirty="0">
                <a:solidFill>
                  <a:srgbClr val="404040"/>
                </a:solidFill>
                <a:latin typeface="Montserrat" panose="00000500000000000000" pitchFamily="2" charset="0"/>
              </a:rPr>
              <a:t>The outcome is known</a:t>
            </a:r>
          </a:p>
        </p:txBody>
      </p:sp>
      <p:sp>
        <p:nvSpPr>
          <p:cNvPr id="9" name="TextBox 8">
            <a:extLst>
              <a:ext uri="{FF2B5EF4-FFF2-40B4-BE49-F238E27FC236}">
                <a16:creationId xmlns:a16="http://schemas.microsoft.com/office/drawing/2014/main" id="{3694AE5A-E88A-061B-CFCA-F5AB8069B769}"/>
              </a:ext>
            </a:extLst>
          </p:cNvPr>
          <p:cNvSpPr txBox="1"/>
          <p:nvPr/>
        </p:nvSpPr>
        <p:spPr>
          <a:xfrm>
            <a:off x="7054645" y="1843548"/>
            <a:ext cx="3524865" cy="646331"/>
          </a:xfrm>
          <a:prstGeom prst="rect">
            <a:avLst/>
          </a:prstGeom>
          <a:noFill/>
        </p:spPr>
        <p:txBody>
          <a:bodyPr wrap="square" rtlCol="0">
            <a:spAutoFit/>
          </a:bodyPr>
          <a:lstStyle/>
          <a:p>
            <a:pPr algn="ctr"/>
            <a:r>
              <a:rPr lang="en-GB" dirty="0">
                <a:solidFill>
                  <a:srgbClr val="404040"/>
                </a:solidFill>
                <a:latin typeface="Montserrat" panose="00000500000000000000" pitchFamily="2" charset="0"/>
              </a:rPr>
              <a:t>The outcome is unknown</a:t>
            </a:r>
          </a:p>
          <a:p>
            <a:pPr algn="ctr"/>
            <a:r>
              <a:rPr lang="en-GB" dirty="0">
                <a:solidFill>
                  <a:srgbClr val="404040"/>
                </a:solidFill>
                <a:latin typeface="Montserrat" panose="00000500000000000000" pitchFamily="2" charset="0"/>
              </a:rPr>
              <a:t>or there are no labels</a:t>
            </a:r>
          </a:p>
        </p:txBody>
      </p:sp>
    </p:spTree>
    <p:extLst>
      <p:ext uri="{BB962C8B-B14F-4D97-AF65-F5344CB8AC3E}">
        <p14:creationId xmlns:p14="http://schemas.microsoft.com/office/powerpoint/2010/main" val="712314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752667E5-1528-425C-BD77-343F1028E566}"/>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C0DC256F-E259-E8E8-AAB5-B35D37BFD23B}"/>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BFE2802B-D54C-A8E1-37C7-779ED820D3C5}"/>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7BF36E7A-0183-3166-6CE8-AB301F743623}"/>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COURSE PROGRAM</a:t>
            </a:r>
          </a:p>
        </p:txBody>
      </p:sp>
      <p:sp>
        <p:nvSpPr>
          <p:cNvPr id="2" name="Rectangle 1">
            <a:extLst>
              <a:ext uri="{FF2B5EF4-FFF2-40B4-BE49-F238E27FC236}">
                <a16:creationId xmlns:a16="http://schemas.microsoft.com/office/drawing/2014/main" id="{E44ED513-FCD8-45FD-4C9D-2460C7AD9396}"/>
              </a:ext>
            </a:extLst>
          </p:cNvPr>
          <p:cNvSpPr/>
          <p:nvPr/>
        </p:nvSpPr>
        <p:spPr>
          <a:xfrm>
            <a:off x="794871" y="1992004"/>
            <a:ext cx="10076329" cy="4293538"/>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5A3A1480-3852-49D2-B156-D71A92B972F9}"/>
              </a:ext>
            </a:extLst>
          </p:cNvPr>
          <p:cNvSpPr txBox="1"/>
          <p:nvPr/>
        </p:nvSpPr>
        <p:spPr>
          <a:xfrm>
            <a:off x="1064871" y="3209735"/>
            <a:ext cx="3433823" cy="2585323"/>
          </a:xfrm>
          <a:prstGeom prst="rect">
            <a:avLst/>
          </a:prstGeom>
          <a:noFill/>
        </p:spPr>
        <p:txBody>
          <a:bodyPr wrap="square" rtlCol="0">
            <a:spAutoFit/>
          </a:bodyPr>
          <a:lstStyle/>
          <a:p>
            <a:r>
              <a:rPr lang="en-GB" dirty="0"/>
              <a:t>09:00    Intro</a:t>
            </a:r>
          </a:p>
          <a:p>
            <a:r>
              <a:rPr lang="en-GB" dirty="0"/>
              <a:t>09:15    Numpy and Pandas</a:t>
            </a:r>
          </a:p>
          <a:p>
            <a:r>
              <a:rPr lang="en-GB" dirty="0"/>
              <a:t>11:00    Exploratory Data </a:t>
            </a:r>
          </a:p>
          <a:p>
            <a:r>
              <a:rPr lang="en-GB" dirty="0"/>
              <a:t>              Analysis</a:t>
            </a:r>
          </a:p>
          <a:p>
            <a:endParaRPr lang="en-GB" dirty="0"/>
          </a:p>
          <a:p>
            <a:endParaRPr lang="en-GB" dirty="0"/>
          </a:p>
          <a:p>
            <a:r>
              <a:rPr lang="en-GB" dirty="0"/>
              <a:t>13:00    PCA</a:t>
            </a:r>
          </a:p>
          <a:p>
            <a:r>
              <a:rPr lang="en-GB" dirty="0"/>
              <a:t>15:15    Objects, Classes and </a:t>
            </a:r>
          </a:p>
          <a:p>
            <a:r>
              <a:rPr lang="en-GB" dirty="0"/>
              <a:t>              Functions</a:t>
            </a:r>
          </a:p>
        </p:txBody>
      </p:sp>
      <p:sp>
        <p:nvSpPr>
          <p:cNvPr id="12" name="TextBox 11">
            <a:extLst>
              <a:ext uri="{FF2B5EF4-FFF2-40B4-BE49-F238E27FC236}">
                <a16:creationId xmlns:a16="http://schemas.microsoft.com/office/drawing/2014/main" id="{EA93C98A-E3FD-DAAB-C102-6EE028B4CD34}"/>
              </a:ext>
            </a:extLst>
          </p:cNvPr>
          <p:cNvSpPr txBox="1"/>
          <p:nvPr/>
        </p:nvSpPr>
        <p:spPr>
          <a:xfrm>
            <a:off x="1479630" y="2174884"/>
            <a:ext cx="2604304" cy="400110"/>
          </a:xfrm>
          <a:prstGeom prst="rect">
            <a:avLst/>
          </a:prstGeom>
          <a:noFill/>
        </p:spPr>
        <p:txBody>
          <a:bodyPr wrap="square" rtlCol="0">
            <a:spAutoFit/>
          </a:bodyPr>
          <a:lstStyle/>
          <a:p>
            <a:pPr algn="ctr"/>
            <a:r>
              <a:rPr lang="en-GB" sz="2000" b="1" dirty="0"/>
              <a:t>Day 1</a:t>
            </a:r>
          </a:p>
        </p:txBody>
      </p:sp>
      <p:sp>
        <p:nvSpPr>
          <p:cNvPr id="14" name="TextBox 13">
            <a:extLst>
              <a:ext uri="{FF2B5EF4-FFF2-40B4-BE49-F238E27FC236}">
                <a16:creationId xmlns:a16="http://schemas.microsoft.com/office/drawing/2014/main" id="{E9BB8B76-7335-318C-D072-2BC670D82B2E}"/>
              </a:ext>
            </a:extLst>
          </p:cNvPr>
          <p:cNvSpPr txBox="1"/>
          <p:nvPr/>
        </p:nvSpPr>
        <p:spPr>
          <a:xfrm>
            <a:off x="4651886" y="2174884"/>
            <a:ext cx="2604304" cy="400110"/>
          </a:xfrm>
          <a:prstGeom prst="rect">
            <a:avLst/>
          </a:prstGeom>
          <a:noFill/>
        </p:spPr>
        <p:txBody>
          <a:bodyPr wrap="square" rtlCol="0">
            <a:spAutoFit/>
          </a:bodyPr>
          <a:lstStyle/>
          <a:p>
            <a:pPr algn="ctr"/>
            <a:r>
              <a:rPr lang="en-GB" sz="2000" b="1" dirty="0"/>
              <a:t>Day 2</a:t>
            </a:r>
          </a:p>
        </p:txBody>
      </p:sp>
      <p:sp>
        <p:nvSpPr>
          <p:cNvPr id="16" name="TextBox 15">
            <a:extLst>
              <a:ext uri="{FF2B5EF4-FFF2-40B4-BE49-F238E27FC236}">
                <a16:creationId xmlns:a16="http://schemas.microsoft.com/office/drawing/2014/main" id="{749D4CEF-63C3-C966-543A-2E14E55FB6C1}"/>
              </a:ext>
            </a:extLst>
          </p:cNvPr>
          <p:cNvSpPr txBox="1"/>
          <p:nvPr/>
        </p:nvSpPr>
        <p:spPr>
          <a:xfrm>
            <a:off x="7947157" y="2174884"/>
            <a:ext cx="2604304" cy="400110"/>
          </a:xfrm>
          <a:prstGeom prst="rect">
            <a:avLst/>
          </a:prstGeom>
          <a:noFill/>
        </p:spPr>
        <p:txBody>
          <a:bodyPr wrap="square" rtlCol="0">
            <a:spAutoFit/>
          </a:bodyPr>
          <a:lstStyle/>
          <a:p>
            <a:pPr algn="ctr"/>
            <a:r>
              <a:rPr lang="en-GB" sz="2000" b="1" dirty="0"/>
              <a:t>Day 3</a:t>
            </a:r>
          </a:p>
        </p:txBody>
      </p:sp>
      <p:sp>
        <p:nvSpPr>
          <p:cNvPr id="18" name="Rectangle: Rounded Corners 17">
            <a:extLst>
              <a:ext uri="{FF2B5EF4-FFF2-40B4-BE49-F238E27FC236}">
                <a16:creationId xmlns:a16="http://schemas.microsoft.com/office/drawing/2014/main" id="{6E3D713E-0BB3-23C6-0258-6DF30C3450AD}"/>
              </a:ext>
            </a:extLst>
          </p:cNvPr>
          <p:cNvSpPr/>
          <p:nvPr/>
        </p:nvSpPr>
        <p:spPr>
          <a:xfrm flipH="1">
            <a:off x="1053294" y="2722709"/>
            <a:ext cx="9599274" cy="369328"/>
          </a:xfrm>
          <a:prstGeom prst="roundRect">
            <a:avLst/>
          </a:prstGeom>
          <a:solidFill>
            <a:srgbClr val="E6EC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Coffee</a:t>
            </a:r>
          </a:p>
        </p:txBody>
      </p:sp>
      <p:sp>
        <p:nvSpPr>
          <p:cNvPr id="19" name="Rectangle: Rounded Corners 18">
            <a:extLst>
              <a:ext uri="{FF2B5EF4-FFF2-40B4-BE49-F238E27FC236}">
                <a16:creationId xmlns:a16="http://schemas.microsoft.com/office/drawing/2014/main" id="{51F6A170-5291-9403-98E2-13542E2730B7}"/>
              </a:ext>
            </a:extLst>
          </p:cNvPr>
          <p:cNvSpPr/>
          <p:nvPr/>
        </p:nvSpPr>
        <p:spPr>
          <a:xfrm flipH="1">
            <a:off x="1053294" y="4451920"/>
            <a:ext cx="9599272" cy="369324"/>
          </a:xfrm>
          <a:prstGeom prst="roundRect">
            <a:avLst/>
          </a:prstGeom>
          <a:solidFill>
            <a:srgbClr val="E6ECF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Lunch</a:t>
            </a:r>
          </a:p>
        </p:txBody>
      </p:sp>
      <p:sp>
        <p:nvSpPr>
          <p:cNvPr id="20" name="TextBox 19">
            <a:extLst>
              <a:ext uri="{FF2B5EF4-FFF2-40B4-BE49-F238E27FC236}">
                <a16:creationId xmlns:a16="http://schemas.microsoft.com/office/drawing/2014/main" id="{7D562FD3-34C7-CB59-14D6-AE9056B92BF7}"/>
              </a:ext>
            </a:extLst>
          </p:cNvPr>
          <p:cNvSpPr txBox="1"/>
          <p:nvPr/>
        </p:nvSpPr>
        <p:spPr>
          <a:xfrm>
            <a:off x="4527629" y="3209735"/>
            <a:ext cx="2852819" cy="2585323"/>
          </a:xfrm>
          <a:prstGeom prst="rect">
            <a:avLst/>
          </a:prstGeom>
          <a:noFill/>
        </p:spPr>
        <p:txBody>
          <a:bodyPr wrap="square" rtlCol="0">
            <a:spAutoFit/>
          </a:bodyPr>
          <a:lstStyle/>
          <a:p>
            <a:r>
              <a:rPr lang="en-GB" dirty="0"/>
              <a:t>09:00    Functions</a:t>
            </a:r>
          </a:p>
          <a:p>
            <a:r>
              <a:rPr lang="en-GB" dirty="0"/>
              <a:t>10:30    Intro to Modelling:</a:t>
            </a:r>
          </a:p>
          <a:p>
            <a:r>
              <a:rPr lang="en-GB" dirty="0"/>
              <a:t>              Linear Regression</a:t>
            </a:r>
          </a:p>
          <a:p>
            <a:endParaRPr lang="en-GB" dirty="0"/>
          </a:p>
          <a:p>
            <a:endParaRPr lang="en-GB" dirty="0"/>
          </a:p>
          <a:p>
            <a:endParaRPr lang="en-GB" dirty="0"/>
          </a:p>
          <a:p>
            <a:r>
              <a:rPr lang="en-GB" dirty="0"/>
              <a:t>13:00    Linear Regression</a:t>
            </a:r>
          </a:p>
          <a:p>
            <a:r>
              <a:rPr lang="en-GB" dirty="0"/>
              <a:t>15:30    Classification with </a:t>
            </a:r>
          </a:p>
          <a:p>
            <a:r>
              <a:rPr lang="en-GB" dirty="0"/>
              <a:t>              Decision Trees </a:t>
            </a:r>
          </a:p>
        </p:txBody>
      </p:sp>
      <p:sp>
        <p:nvSpPr>
          <p:cNvPr id="21" name="TextBox 20">
            <a:extLst>
              <a:ext uri="{FF2B5EF4-FFF2-40B4-BE49-F238E27FC236}">
                <a16:creationId xmlns:a16="http://schemas.microsoft.com/office/drawing/2014/main" id="{ACC40833-57D6-3ACC-87E9-0F30881E5881}"/>
              </a:ext>
            </a:extLst>
          </p:cNvPr>
          <p:cNvSpPr txBox="1"/>
          <p:nvPr/>
        </p:nvSpPr>
        <p:spPr>
          <a:xfrm>
            <a:off x="7822900" y="3209735"/>
            <a:ext cx="2852819" cy="2585323"/>
          </a:xfrm>
          <a:prstGeom prst="rect">
            <a:avLst/>
          </a:prstGeom>
          <a:noFill/>
        </p:spPr>
        <p:txBody>
          <a:bodyPr wrap="square" rtlCol="0">
            <a:spAutoFit/>
          </a:bodyPr>
          <a:lstStyle/>
          <a:p>
            <a:r>
              <a:rPr lang="en-GB" dirty="0"/>
              <a:t>09:00    Documentation and</a:t>
            </a:r>
          </a:p>
          <a:p>
            <a:r>
              <a:rPr lang="en-GB" dirty="0"/>
              <a:t>              Testing</a:t>
            </a:r>
          </a:p>
          <a:p>
            <a:r>
              <a:rPr lang="en-GB" dirty="0"/>
              <a:t>09:50    K-means Clustering</a:t>
            </a:r>
          </a:p>
          <a:p>
            <a:r>
              <a:rPr lang="en-GB" dirty="0"/>
              <a:t>11:10    Classes</a:t>
            </a:r>
          </a:p>
          <a:p>
            <a:endParaRPr lang="en-GB" dirty="0"/>
          </a:p>
          <a:p>
            <a:endParaRPr lang="en-GB" dirty="0"/>
          </a:p>
          <a:p>
            <a:r>
              <a:rPr lang="en-GB" dirty="0"/>
              <a:t>13:00    Classes</a:t>
            </a:r>
          </a:p>
          <a:p>
            <a:r>
              <a:rPr lang="en-GB" dirty="0"/>
              <a:t>14:00    Project work</a:t>
            </a:r>
          </a:p>
          <a:p>
            <a:r>
              <a:rPr lang="en-GB" dirty="0"/>
              <a:t>              </a:t>
            </a:r>
          </a:p>
        </p:txBody>
      </p:sp>
    </p:spTree>
    <p:extLst>
      <p:ext uri="{BB962C8B-B14F-4D97-AF65-F5344CB8AC3E}">
        <p14:creationId xmlns:p14="http://schemas.microsoft.com/office/powerpoint/2010/main" val="31156037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844800" y="720001"/>
            <a:ext cx="61976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10096592" cy="2271263"/>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We are specifically interested in a </a:t>
            </a:r>
            <a:r>
              <a:rPr lang="en-US" sz="1867" b="1" dirty="0">
                <a:solidFill>
                  <a:srgbClr val="404040"/>
                </a:solidFill>
                <a:latin typeface="Montserrat" pitchFamily="2" charset="77"/>
              </a:rPr>
              <a:t>mathematical</a:t>
            </a:r>
            <a:r>
              <a:rPr lang="en-US" sz="1867" dirty="0">
                <a:solidFill>
                  <a:srgbClr val="404040"/>
                </a:solidFill>
                <a:latin typeface="Montserrat" pitchFamily="2" charset="77"/>
              </a:rPr>
              <a:t> model that describes the relationship between predictors/features </a:t>
            </a:r>
            <a:r>
              <a:rPr lang="en-US" sz="1867" b="1" dirty="0">
                <a:solidFill>
                  <a:srgbClr val="404040"/>
                </a:solidFill>
                <a:latin typeface="Montserrat" pitchFamily="2" charset="77"/>
              </a:rPr>
              <a:t>x</a:t>
            </a:r>
            <a:r>
              <a:rPr lang="en-US" sz="1867" b="1" baseline="-25000" dirty="0">
                <a:solidFill>
                  <a:srgbClr val="404040"/>
                </a:solidFill>
                <a:latin typeface="Montserrat" pitchFamily="2" charset="77"/>
              </a:rPr>
              <a:t>i </a:t>
            </a:r>
            <a:r>
              <a:rPr lang="en-US" sz="1867" dirty="0">
                <a:solidFill>
                  <a:srgbClr val="404040"/>
                </a:solidFill>
                <a:latin typeface="Montserrat" pitchFamily="2" charset="77"/>
              </a:rPr>
              <a:t>and the outcome</a:t>
            </a:r>
            <a:r>
              <a:rPr lang="en-US" sz="1867" b="1" dirty="0">
                <a:solidFill>
                  <a:srgbClr val="404040"/>
                </a:solidFill>
                <a:latin typeface="Montserrat" pitchFamily="2" charset="77"/>
              </a:rPr>
              <a:t> y</a:t>
            </a:r>
            <a:r>
              <a:rPr lang="en-US" sz="1867" dirty="0">
                <a:solidFill>
                  <a:srgbClr val="404040"/>
                </a:solidFill>
                <a:latin typeface="Montserrat" pitchFamily="2" charset="77"/>
              </a:rPr>
              <a:t>. This helps us to:</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Quantify the predictive power of </a:t>
            </a:r>
            <a:r>
              <a:rPr lang="en-US" sz="1867" b="1" dirty="0">
                <a:solidFill>
                  <a:srgbClr val="404040"/>
                </a:solidFill>
                <a:latin typeface="Montserrat" pitchFamily="2" charset="77"/>
              </a:rPr>
              <a:t>x</a:t>
            </a:r>
            <a:r>
              <a:rPr lang="en-US" sz="1867" dirty="0">
                <a:solidFill>
                  <a:srgbClr val="404040"/>
                </a:solidFill>
                <a:latin typeface="Montserrat" pitchFamily="2" charset="77"/>
              </a:rPr>
              <a:t> over </a:t>
            </a:r>
            <a:r>
              <a:rPr lang="en-US" sz="1867" b="1" dirty="0">
                <a:solidFill>
                  <a:srgbClr val="404040"/>
                </a:solidFill>
                <a:latin typeface="Montserrat" pitchFamily="2" charset="77"/>
              </a:rPr>
              <a:t>y</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Qualify the relationship (is it linear, </a:t>
            </a:r>
            <a:r>
              <a:rPr lang="en-US" sz="1867" dirty="0" err="1">
                <a:solidFill>
                  <a:srgbClr val="404040"/>
                </a:solidFill>
                <a:latin typeface="Montserrat" pitchFamily="2" charset="77"/>
              </a:rPr>
              <a:t>ect</a:t>
            </a:r>
            <a:r>
              <a:rPr lang="en-US" sz="1867" dirty="0">
                <a:solidFill>
                  <a:srgbClr val="404040"/>
                </a:solidFill>
                <a:latin typeface="Montserrat" pitchFamily="2" charset="77"/>
              </a:rPr>
              <a:t>)</a:t>
            </a:r>
          </a:p>
          <a:p>
            <a:pPr marL="342900" indent="-342900">
              <a:lnSpc>
                <a:spcPts val="2987"/>
              </a:lnSpc>
              <a:buFont typeface="Arial" panose="020B0604020202020204" pitchFamily="34" charset="0"/>
              <a:buChar char="•"/>
            </a:pPr>
            <a:r>
              <a:rPr lang="en-US" sz="1867" dirty="0">
                <a:solidFill>
                  <a:srgbClr val="404040"/>
                </a:solidFill>
                <a:latin typeface="Montserrat" pitchFamily="2" charset="77"/>
              </a:rPr>
              <a:t>Predict new </a:t>
            </a:r>
            <a:r>
              <a:rPr lang="en-US" sz="1867" b="1" dirty="0">
                <a:solidFill>
                  <a:srgbClr val="404040"/>
                </a:solidFill>
                <a:latin typeface="Montserrat" pitchFamily="2" charset="77"/>
              </a:rPr>
              <a:t>y</a:t>
            </a:r>
            <a:r>
              <a:rPr lang="en-US" sz="1867" dirty="0">
                <a:solidFill>
                  <a:srgbClr val="404040"/>
                </a:solidFill>
                <a:latin typeface="Montserrat" pitchFamily="2" charset="77"/>
              </a:rPr>
              <a:t>'s from known values of </a:t>
            </a:r>
            <a:r>
              <a:rPr lang="en-US" sz="1867" b="1" dirty="0">
                <a:solidFill>
                  <a:srgbClr val="404040"/>
                </a:solidFill>
                <a:latin typeface="Montserrat" pitchFamily="2" charset="77"/>
              </a:rPr>
              <a:t>x</a:t>
            </a:r>
            <a:r>
              <a:rPr lang="en-US" sz="1867" b="1" baseline="-25000" dirty="0">
                <a:solidFill>
                  <a:srgbClr val="404040"/>
                </a:solidFill>
                <a:latin typeface="Montserrat" pitchFamily="2" charset="77"/>
              </a:rPr>
              <a:t>i</a:t>
            </a:r>
            <a:endParaRPr lang="en-US" sz="1867" dirty="0">
              <a:solidFill>
                <a:srgbClr val="404040"/>
              </a:solidFill>
              <a:latin typeface="Montserrat" pitchFamily="2" charset="77"/>
            </a:endParaRPr>
          </a:p>
        </p:txBody>
      </p:sp>
    </p:spTree>
    <p:extLst>
      <p:ext uri="{BB962C8B-B14F-4D97-AF65-F5344CB8AC3E}">
        <p14:creationId xmlns:p14="http://schemas.microsoft.com/office/powerpoint/2010/main" val="10161203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1615186"/>
          </a:xfrm>
          <a:prstGeom prst="rect">
            <a:avLst/>
          </a:prstGeom>
        </p:spPr>
        <p:txBody>
          <a:bodyPr wrap="square" lIns="0" tIns="0" rIns="0" bIns="0" rtlCol="0" anchor="t">
            <a:spAutoFit/>
          </a:bodyPr>
          <a:lstStyle/>
          <a:p>
            <a:pPr marL="342900" indent="-342900">
              <a:lnSpc>
                <a:spcPct val="150000"/>
              </a:lnSpc>
              <a:buAutoNum type="arabicPeriod"/>
            </a:pPr>
            <a:r>
              <a:rPr lang="en-US" dirty="0">
                <a:solidFill>
                  <a:srgbClr val="404040"/>
                </a:solidFill>
                <a:latin typeface="Montserrat" pitchFamily="2" charset="77"/>
              </a:rPr>
              <a:t>Pick a model</a:t>
            </a:r>
          </a:p>
          <a:p>
            <a:pPr marL="342900" indent="-342900">
              <a:lnSpc>
                <a:spcPct val="150000"/>
              </a:lnSpc>
              <a:buAutoNum type="arabicPeriod"/>
            </a:pPr>
            <a:r>
              <a:rPr lang="en-US" dirty="0">
                <a:solidFill>
                  <a:srgbClr val="404040"/>
                </a:solidFill>
                <a:latin typeface="Montserrat" pitchFamily="2" charset="77"/>
              </a:rPr>
              <a:t>Fit the model parameters to our data</a:t>
            </a:r>
          </a:p>
          <a:p>
            <a:pPr marL="342900" indent="-342900">
              <a:lnSpc>
                <a:spcPct val="150000"/>
              </a:lnSpc>
              <a:buAutoNum type="arabicPeriod"/>
            </a:pPr>
            <a:r>
              <a:rPr lang="en-US" dirty="0">
                <a:solidFill>
                  <a:srgbClr val="404040"/>
                </a:solidFill>
                <a:latin typeface="Montserrat" pitchFamily="2" charset="77"/>
              </a:rPr>
              <a:t>Evaluate model performance</a:t>
            </a:r>
          </a:p>
          <a:p>
            <a:pPr marL="342900" indent="-342900">
              <a:lnSpc>
                <a:spcPct val="150000"/>
              </a:lnSpc>
              <a:buAutoNum type="arabicPeriod"/>
            </a:pPr>
            <a:r>
              <a:rPr lang="en-US" dirty="0">
                <a:solidFill>
                  <a:srgbClr val="404040"/>
                </a:solidFill>
                <a:latin typeface="Montserrat" pitchFamily="2" charset="77"/>
              </a:rPr>
              <a:t>Interpret model parameters</a:t>
            </a:r>
          </a:p>
        </p:txBody>
      </p:sp>
    </p:spTree>
    <p:extLst>
      <p:ext uri="{BB962C8B-B14F-4D97-AF65-F5344CB8AC3E}">
        <p14:creationId xmlns:p14="http://schemas.microsoft.com/office/powerpoint/2010/main" val="30568211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6908427" y="1999419"/>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1. Pick a model</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1530675"/>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Linear Regression: </a:t>
            </a:r>
          </a:p>
          <a:p>
            <a:pPr>
              <a:lnSpc>
                <a:spcPct val="150000"/>
              </a:lnSpc>
            </a:pPr>
            <a:r>
              <a:rPr lang="en-US" sz="1600" dirty="0">
                <a:solidFill>
                  <a:srgbClr val="404040"/>
                </a:solidFill>
                <a:latin typeface="Montserrat" pitchFamily="2" charset="77"/>
              </a:rPr>
              <a:t>The exam score (</a:t>
            </a:r>
            <a:r>
              <a:rPr lang="en-US" sz="1600" b="1" dirty="0">
                <a:solidFill>
                  <a:srgbClr val="404040"/>
                </a:solidFill>
                <a:latin typeface="Montserrat" pitchFamily="2" charset="77"/>
              </a:rPr>
              <a:t>y</a:t>
            </a:r>
            <a:r>
              <a:rPr lang="en-US" sz="1600" dirty="0">
                <a:solidFill>
                  <a:srgbClr val="404040"/>
                </a:solidFill>
                <a:latin typeface="Montserrat" pitchFamily="2" charset="77"/>
              </a:rPr>
              <a:t>) can be approximated as a base value (intercept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hours studied (</a:t>
            </a:r>
            <a:r>
              <a:rPr lang="en-US" sz="1600" b="1" dirty="0">
                <a:solidFill>
                  <a:srgbClr val="404040"/>
                </a:solidFill>
                <a:latin typeface="Montserrat" pitchFamily="2" charset="77"/>
              </a:rPr>
              <a:t>x</a:t>
            </a:r>
            <a:r>
              <a:rPr lang="en-US" sz="1600" dirty="0">
                <a:solidFill>
                  <a:srgbClr val="404040"/>
                </a:solidFill>
                <a:latin typeface="Montserrat" pitchFamily="2" charset="77"/>
              </a:rPr>
              <a:t>) * a coefficient (slope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a:t>
            </a:r>
            <a:endParaRPr lang="en-GB" sz="1600" dirty="0">
              <a:solidFill>
                <a:srgbClr val="404040"/>
              </a:solidFill>
            </a:endParaRPr>
          </a:p>
        </p:txBody>
      </p:sp>
    </p:spTree>
    <p:extLst>
      <p:ext uri="{BB962C8B-B14F-4D97-AF65-F5344CB8AC3E}">
        <p14:creationId xmlns:p14="http://schemas.microsoft.com/office/powerpoint/2010/main" val="1505284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2. Fit the model</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3377335"/>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Our hypothesis is that </a:t>
            </a:r>
          </a:p>
          <a:p>
            <a:pPr>
              <a:lnSpc>
                <a:spcPct val="150000"/>
              </a:lnSpc>
            </a:pPr>
            <a:r>
              <a:rPr lang="cy-GB" sz="1600" b="1" dirty="0">
                <a:solidFill>
                  <a:srgbClr val="404040"/>
                </a:solidFill>
                <a:latin typeface="Montserrat" pitchFamily="2" charset="77"/>
              </a:rPr>
              <a:t>ŷ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0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1 </a:t>
            </a:r>
            <a:r>
              <a:rPr lang="en-US"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where </a:t>
            </a:r>
            <a:r>
              <a:rPr lang="cy-GB" sz="1600" b="1" dirty="0">
                <a:solidFill>
                  <a:srgbClr val="404040"/>
                </a:solidFill>
                <a:latin typeface="Montserrat" pitchFamily="2" charset="77"/>
              </a:rPr>
              <a:t>ŷ</a:t>
            </a:r>
            <a:r>
              <a:rPr lang="en-US" sz="1600" b="1" dirty="0">
                <a:solidFill>
                  <a:srgbClr val="404040"/>
                </a:solidFill>
                <a:latin typeface="Montserrat" pitchFamily="2" charset="77"/>
              </a:rPr>
              <a:t> </a:t>
            </a:r>
            <a:r>
              <a:rPr lang="en-US" sz="1600" dirty="0">
                <a:solidFill>
                  <a:srgbClr val="404040"/>
                </a:solidFill>
                <a:latin typeface="Montserrat" pitchFamily="2" charset="77"/>
              </a:rPr>
              <a:t>is the predicted outcome.</a:t>
            </a: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We want to find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such that </a:t>
            </a:r>
            <a:r>
              <a:rPr lang="cy-GB" sz="1600" b="1" dirty="0">
                <a:solidFill>
                  <a:srgbClr val="404040"/>
                </a:solidFill>
                <a:latin typeface="Montserrat" pitchFamily="2" charset="77"/>
              </a:rPr>
              <a:t>ŷ</a:t>
            </a:r>
            <a:r>
              <a:rPr lang="en-US" sz="1600" dirty="0">
                <a:solidFill>
                  <a:srgbClr val="404040"/>
                </a:solidFill>
                <a:latin typeface="Montserrat" pitchFamily="2" charset="77"/>
              </a:rPr>
              <a:t> is as similar as possible to </a:t>
            </a:r>
            <a:r>
              <a:rPr lang="en-US" sz="1600" b="1" dirty="0">
                <a:solidFill>
                  <a:srgbClr val="404040"/>
                </a:solidFill>
                <a:latin typeface="Montserrat" pitchFamily="2" charset="77"/>
              </a:rPr>
              <a:t>y</a:t>
            </a:r>
            <a:r>
              <a:rPr lang="en-US" sz="1600" dirty="0">
                <a:solidFill>
                  <a:srgbClr val="404040"/>
                </a:solidFill>
                <a:latin typeface="Montserrat" pitchFamily="2" charset="77"/>
              </a:rPr>
              <a:t>.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b="1" dirty="0">
                <a:solidFill>
                  <a:srgbClr val="404040"/>
                </a:solidFill>
                <a:latin typeface="Montserrat" pitchFamily="2" charset="77"/>
              </a:rPr>
              <a:t> </a:t>
            </a:r>
            <a:r>
              <a:rPr lang="en-US" sz="1600" dirty="0">
                <a:solidFill>
                  <a:srgbClr val="404040"/>
                </a:solidFill>
                <a:latin typeface="Montserrat" pitchFamily="2" charset="77"/>
              </a:rPr>
              <a:t>are also referred to as the model's trainable parameters.</a:t>
            </a:r>
            <a:endParaRPr lang="en-GB" sz="1600" dirty="0">
              <a:solidFill>
                <a:srgbClr val="404040"/>
              </a:solidFill>
            </a:endParaRPr>
          </a:p>
        </p:txBody>
      </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51376"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419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434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3. Evaluate model performance</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4853809" cy="1897314"/>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Now that we have a model with fitted parameters we need to quantify the discrepancy between </a:t>
            </a:r>
            <a:r>
              <a:rPr lang="cy-GB" sz="1600" b="1" dirty="0">
                <a:solidFill>
                  <a:srgbClr val="404040"/>
                </a:solidFill>
                <a:latin typeface="Montserrat" pitchFamily="2" charset="77"/>
              </a:rPr>
              <a:t>ŷ </a:t>
            </a:r>
            <a:r>
              <a:rPr lang="cy-GB" sz="1600" dirty="0">
                <a:solidFill>
                  <a:srgbClr val="404040"/>
                </a:solidFill>
                <a:latin typeface="Montserrat" pitchFamily="2" charset="77"/>
              </a:rPr>
              <a:t>and</a:t>
            </a:r>
            <a:r>
              <a:rPr lang="cy-GB" sz="1600" b="1" dirty="0">
                <a:solidFill>
                  <a:srgbClr val="404040"/>
                </a:solidFill>
                <a:latin typeface="Montserrat" pitchFamily="2" charset="77"/>
              </a:rPr>
              <a:t> y. </a:t>
            </a:r>
            <a:r>
              <a:rPr lang="cy-GB" sz="1600" dirty="0">
                <a:solidFill>
                  <a:srgbClr val="404040"/>
                </a:solidFill>
                <a:latin typeface="Montserrat" pitchFamily="2" charset="77"/>
              </a:rPr>
              <a:t>This will be our model performance. </a:t>
            </a:r>
          </a:p>
          <a:p>
            <a:pPr>
              <a:lnSpc>
                <a:spcPct val="150000"/>
              </a:lnSpc>
            </a:pPr>
            <a:endParaRPr lang="en-US" sz="1600" dirty="0">
              <a:solidFill>
                <a:srgbClr val="404040"/>
              </a:solidFill>
              <a:latin typeface="Montserrat" pitchFamily="2" charset="77"/>
            </a:endParaRPr>
          </a:p>
        </p:txBody>
      </p:sp>
      <p:cxnSp>
        <p:nvCxnSpPr>
          <p:cNvPr id="10" name="Straight Connector 9">
            <a:extLst>
              <a:ext uri="{FF2B5EF4-FFF2-40B4-BE49-F238E27FC236}">
                <a16:creationId xmlns:a16="http://schemas.microsoft.com/office/drawing/2014/main" id="{1CA5232F-3009-E8C3-8B7B-853F515FB1CE}"/>
              </a:ext>
            </a:extLst>
          </p:cNvPr>
          <p:cNvCxnSpPr>
            <a:cxnSpLocks/>
          </p:cNvCxnSpPr>
          <p:nvPr/>
        </p:nvCxnSpPr>
        <p:spPr>
          <a:xfrm>
            <a:off x="8936567" y="3375660"/>
            <a:ext cx="0" cy="11684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49A902B-5C96-7234-24BA-FB368CD03B6E}"/>
              </a:ext>
            </a:extLst>
          </p:cNvPr>
          <p:cNvCxnSpPr>
            <a:cxnSpLocks/>
          </p:cNvCxnSpPr>
          <p:nvPr/>
        </p:nvCxnSpPr>
        <p:spPr>
          <a:xfrm>
            <a:off x="10087187" y="2778041"/>
            <a:ext cx="0" cy="18613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75B0ECC-482D-5F7A-CC80-071FE5C88949}"/>
              </a:ext>
            </a:extLst>
          </p:cNvPr>
          <p:cNvCxnSpPr>
            <a:cxnSpLocks/>
          </p:cNvCxnSpPr>
          <p:nvPr/>
        </p:nvCxnSpPr>
        <p:spPr>
          <a:xfrm>
            <a:off x="10681547" y="2750820"/>
            <a:ext cx="0" cy="152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1677F0F-A68A-7866-293A-F8D5ED799CC9}"/>
              </a:ext>
            </a:extLst>
          </p:cNvPr>
          <p:cNvCxnSpPr>
            <a:cxnSpLocks/>
          </p:cNvCxnSpPr>
          <p:nvPr/>
        </p:nvCxnSpPr>
        <p:spPr>
          <a:xfrm>
            <a:off x="9549977" y="2811780"/>
            <a:ext cx="0" cy="35052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769143-9897-DE15-ADFC-7CA104351E3E}"/>
              </a:ext>
            </a:extLst>
          </p:cNvPr>
          <p:cNvCxnSpPr>
            <a:cxnSpLocks/>
          </p:cNvCxnSpPr>
          <p:nvPr/>
        </p:nvCxnSpPr>
        <p:spPr>
          <a:xfrm>
            <a:off x="9085157" y="3150870"/>
            <a:ext cx="0" cy="1524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BCA66F-42E3-B680-ED99-7BFDCC5C5887}"/>
              </a:ext>
            </a:extLst>
          </p:cNvPr>
          <p:cNvCxnSpPr>
            <a:cxnSpLocks/>
          </p:cNvCxnSpPr>
          <p:nvPr/>
        </p:nvCxnSpPr>
        <p:spPr>
          <a:xfrm>
            <a:off x="9591887" y="3143250"/>
            <a:ext cx="0" cy="19431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8" name="Picture 7" descr="A mathematical equation with numbers&#10;&#10;Description automatically generated with medium confidence">
            <a:extLst>
              <a:ext uri="{FF2B5EF4-FFF2-40B4-BE49-F238E27FC236}">
                <a16:creationId xmlns:a16="http://schemas.microsoft.com/office/drawing/2014/main" id="{D946C455-0763-B583-0390-5FBFAE5CA4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9605" y="4465929"/>
            <a:ext cx="4447848" cy="1780994"/>
          </a:xfrm>
          <a:prstGeom prst="rect">
            <a:avLst/>
          </a:prstGeom>
        </p:spPr>
      </p:pic>
    </p:spTree>
    <p:extLst>
      <p:ext uri="{BB962C8B-B14F-4D97-AF65-F5344CB8AC3E}">
        <p14:creationId xmlns:p14="http://schemas.microsoft.com/office/powerpoint/2010/main" val="33232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7" name="TextBox 7"/>
          <p:cNvSpPr txBox="1"/>
          <p:nvPr/>
        </p:nvSpPr>
        <p:spPr>
          <a:xfrm>
            <a:off x="984749" y="1607642"/>
            <a:ext cx="9595862" cy="110870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r>
              <a:rPr lang="en-US" sz="1733" dirty="0">
                <a:solidFill>
                  <a:srgbClr val="404040"/>
                </a:solidFill>
                <a:latin typeface="Montserrat" panose="00000500000000000000" pitchFamily="2" charset="0"/>
              </a:rPr>
              <a:t>In order to have a fair evaluation of model performance, we only use part of the data for training (fitting) and reserve another (small) part to test performance. </a:t>
            </a:r>
          </a:p>
          <a:p>
            <a:pPr>
              <a:lnSpc>
                <a:spcPts val="2987"/>
              </a:lnSpc>
            </a:pPr>
            <a:endParaRPr lang="en-US" sz="1733" dirty="0">
              <a:solidFill>
                <a:srgbClr val="404040"/>
              </a:solidFill>
              <a:latin typeface="Now"/>
            </a:endParaRPr>
          </a:p>
        </p:txBody>
      </p:sp>
      <p:grpSp>
        <p:nvGrpSpPr>
          <p:cNvPr id="5" name="Group 4">
            <a:extLst>
              <a:ext uri="{FF2B5EF4-FFF2-40B4-BE49-F238E27FC236}">
                <a16:creationId xmlns:a16="http://schemas.microsoft.com/office/drawing/2014/main" id="{3E51D32F-5F5C-7BDC-08DE-2625F7FCA66C}"/>
              </a:ext>
            </a:extLst>
          </p:cNvPr>
          <p:cNvGrpSpPr/>
          <p:nvPr/>
        </p:nvGrpSpPr>
        <p:grpSpPr>
          <a:xfrm>
            <a:off x="1890269" y="3159612"/>
            <a:ext cx="3442274" cy="2910988"/>
            <a:chOff x="7823199" y="822812"/>
            <a:chExt cx="3442274" cy="2910988"/>
          </a:xfrm>
        </p:grpSpPr>
        <p:sp>
          <p:nvSpPr>
            <p:cNvPr id="8" name="Rectangle: Rounded Corners 7">
              <a:extLst>
                <a:ext uri="{FF2B5EF4-FFF2-40B4-BE49-F238E27FC236}">
                  <a16:creationId xmlns:a16="http://schemas.microsoft.com/office/drawing/2014/main" id="{835C704E-DF7B-0237-39B4-33032C20D988}"/>
                </a:ext>
              </a:extLst>
            </p:cNvPr>
            <p:cNvSpPr/>
            <p:nvPr/>
          </p:nvSpPr>
          <p:spPr>
            <a:xfrm>
              <a:off x="7823200" y="822812"/>
              <a:ext cx="3442273" cy="1082188"/>
            </a:xfrm>
            <a:prstGeom prst="round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latin typeface="Montserrat" panose="00000500000000000000" pitchFamily="2" charset="0"/>
                </a:rPr>
                <a:t>              </a:t>
              </a:r>
              <a:r>
                <a:rPr lang="en-GB" sz="2133" dirty="0">
                  <a:solidFill>
                    <a:schemeClr val="tx1">
                      <a:lumMod val="85000"/>
                      <a:lumOff val="15000"/>
                    </a:schemeClr>
                  </a:solidFill>
                  <a:latin typeface="Montserrat" panose="00000500000000000000" pitchFamily="2" charset="0"/>
                </a:rPr>
                <a:t>Data</a:t>
              </a:r>
            </a:p>
          </p:txBody>
        </p:sp>
        <p:cxnSp>
          <p:nvCxnSpPr>
            <p:cNvPr id="11" name="Straight Connector 10">
              <a:extLst>
                <a:ext uri="{FF2B5EF4-FFF2-40B4-BE49-F238E27FC236}">
                  <a16:creationId xmlns:a16="http://schemas.microsoft.com/office/drawing/2014/main" id="{F748FCE5-225E-F130-FD29-55140A6583E3}"/>
                </a:ext>
              </a:extLst>
            </p:cNvPr>
            <p:cNvCxnSpPr>
              <a:cxnSpLocks/>
            </p:cNvCxnSpPr>
            <p:nvPr/>
          </p:nvCxnSpPr>
          <p:spPr>
            <a:xfrm>
              <a:off x="10210800" y="822812"/>
              <a:ext cx="0" cy="1082188"/>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Arrow: Down 13">
              <a:extLst>
                <a:ext uri="{FF2B5EF4-FFF2-40B4-BE49-F238E27FC236}">
                  <a16:creationId xmlns:a16="http://schemas.microsoft.com/office/drawing/2014/main" id="{39FA67E6-FB0E-ABBB-61C1-81A66128ABBC}"/>
                </a:ext>
              </a:extLst>
            </p:cNvPr>
            <p:cNvSpPr/>
            <p:nvPr/>
          </p:nvSpPr>
          <p:spPr>
            <a:xfrm>
              <a:off x="10566400" y="2057400"/>
              <a:ext cx="367739" cy="660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5" name="Arrow: Down 14">
              <a:extLst>
                <a:ext uri="{FF2B5EF4-FFF2-40B4-BE49-F238E27FC236}">
                  <a16:creationId xmlns:a16="http://schemas.microsoft.com/office/drawing/2014/main" id="{B2C4D662-011D-929B-7EEF-7ECB2AAE9F73}"/>
                </a:ext>
              </a:extLst>
            </p:cNvPr>
            <p:cNvSpPr/>
            <p:nvPr/>
          </p:nvSpPr>
          <p:spPr>
            <a:xfrm>
              <a:off x="8737600" y="2057400"/>
              <a:ext cx="367739" cy="6604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6" name="Rectangle: Rounded Corners 15">
              <a:extLst>
                <a:ext uri="{FF2B5EF4-FFF2-40B4-BE49-F238E27FC236}">
                  <a16:creationId xmlns:a16="http://schemas.microsoft.com/office/drawing/2014/main" id="{22BB0766-1525-0765-446C-9A14D84F2B0A}"/>
                </a:ext>
              </a:extLst>
            </p:cNvPr>
            <p:cNvSpPr/>
            <p:nvPr/>
          </p:nvSpPr>
          <p:spPr>
            <a:xfrm>
              <a:off x="7823199" y="2870200"/>
              <a:ext cx="2235200" cy="863600"/>
            </a:xfrm>
            <a:prstGeom prst="roundRect">
              <a:avLst/>
            </a:prstGeom>
            <a:solidFill>
              <a:srgbClr val="95B3D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GB" sz="2133" dirty="0">
                  <a:solidFill>
                    <a:schemeClr val="tx1">
                      <a:lumMod val="85000"/>
                      <a:lumOff val="15000"/>
                    </a:schemeClr>
                  </a:solidFill>
                  <a:latin typeface="Montserrat" panose="00000500000000000000" pitchFamily="2" charset="0"/>
                </a:rPr>
                <a:t>Train</a:t>
              </a:r>
            </a:p>
          </p:txBody>
        </p:sp>
        <p:sp>
          <p:nvSpPr>
            <p:cNvPr id="17" name="Rectangle: Rounded Corners 16">
              <a:extLst>
                <a:ext uri="{FF2B5EF4-FFF2-40B4-BE49-F238E27FC236}">
                  <a16:creationId xmlns:a16="http://schemas.microsoft.com/office/drawing/2014/main" id="{C1F9C5E1-18AC-FDBF-F1EA-2658D5654B08}"/>
                </a:ext>
              </a:extLst>
            </p:cNvPr>
            <p:cNvSpPr/>
            <p:nvPr/>
          </p:nvSpPr>
          <p:spPr>
            <a:xfrm>
              <a:off x="10363201" y="2870200"/>
              <a:ext cx="902272" cy="863600"/>
            </a:xfrm>
            <a:prstGeom prst="round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GB" sz="2133" dirty="0">
                  <a:solidFill>
                    <a:schemeClr val="tx1">
                      <a:lumMod val="85000"/>
                      <a:lumOff val="15000"/>
                    </a:schemeClr>
                  </a:solidFill>
                  <a:latin typeface="Montserrat" panose="00000500000000000000" pitchFamily="2" charset="0"/>
                </a:rPr>
                <a:t>Test</a:t>
              </a:r>
            </a:p>
          </p:txBody>
        </p:sp>
      </p:grpSp>
      <p:sp>
        <p:nvSpPr>
          <p:cNvPr id="39" name="TextBox 38">
            <a:extLst>
              <a:ext uri="{FF2B5EF4-FFF2-40B4-BE49-F238E27FC236}">
                <a16:creationId xmlns:a16="http://schemas.microsoft.com/office/drawing/2014/main" id="{489F3F46-1F4A-3D5C-4A3D-86F17022F08C}"/>
              </a:ext>
            </a:extLst>
          </p:cNvPr>
          <p:cNvSpPr txBox="1"/>
          <p:nvPr/>
        </p:nvSpPr>
        <p:spPr>
          <a:xfrm>
            <a:off x="7178482" y="4371695"/>
            <a:ext cx="1642035" cy="666977"/>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1867" dirty="0">
                <a:solidFill>
                  <a:schemeClr val="tx1">
                    <a:lumMod val="75000"/>
                    <a:lumOff val="25000"/>
                  </a:schemeClr>
                </a:solidFill>
                <a:latin typeface="Montserrat" panose="00000500000000000000" pitchFamily="2" charset="0"/>
              </a:rPr>
              <a:t>Cross Validation</a:t>
            </a:r>
          </a:p>
        </p:txBody>
      </p:sp>
      <p:grpSp>
        <p:nvGrpSpPr>
          <p:cNvPr id="9" name="Group 8">
            <a:extLst>
              <a:ext uri="{FF2B5EF4-FFF2-40B4-BE49-F238E27FC236}">
                <a16:creationId xmlns:a16="http://schemas.microsoft.com/office/drawing/2014/main" id="{A0C6DF1A-22D1-9482-FAA7-84E43D418F6E}"/>
              </a:ext>
            </a:extLst>
          </p:cNvPr>
          <p:cNvGrpSpPr/>
          <p:nvPr/>
        </p:nvGrpSpPr>
        <p:grpSpPr>
          <a:xfrm>
            <a:off x="8724399" y="3254010"/>
            <a:ext cx="2627114" cy="2770770"/>
            <a:chOff x="8724399" y="3968385"/>
            <a:chExt cx="2627114" cy="2770770"/>
          </a:xfrm>
        </p:grpSpPr>
        <p:sp>
          <p:nvSpPr>
            <p:cNvPr id="19" name="Flowchart: Connector 18">
              <a:extLst>
                <a:ext uri="{FF2B5EF4-FFF2-40B4-BE49-F238E27FC236}">
                  <a16:creationId xmlns:a16="http://schemas.microsoft.com/office/drawing/2014/main" id="{33C3CF55-18F2-E241-3640-21480B88D70B}"/>
                </a:ext>
              </a:extLst>
            </p:cNvPr>
            <p:cNvSpPr/>
            <p:nvPr/>
          </p:nvSpPr>
          <p:spPr>
            <a:xfrm>
              <a:off x="8724399" y="4402613"/>
              <a:ext cx="2160000" cy="2160000"/>
            </a:xfrm>
            <a:prstGeom prst="flowChartConnector">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8" name="Flowchart: Connector 17">
              <a:extLst>
                <a:ext uri="{FF2B5EF4-FFF2-40B4-BE49-F238E27FC236}">
                  <a16:creationId xmlns:a16="http://schemas.microsoft.com/office/drawing/2014/main" id="{D11331A3-AC68-E555-81D6-6F1B651E99A6}"/>
                </a:ext>
              </a:extLst>
            </p:cNvPr>
            <p:cNvSpPr/>
            <p:nvPr/>
          </p:nvSpPr>
          <p:spPr>
            <a:xfrm>
              <a:off x="9190437" y="4856590"/>
              <a:ext cx="1200000" cy="1200000"/>
            </a:xfrm>
            <a:prstGeom prst="flowChartConnector">
              <a:avLst/>
            </a:prstGeom>
            <a:solidFill>
              <a:srgbClr val="F4F4F4"/>
            </a:solidFill>
            <a:ln>
              <a:solidFill>
                <a:schemeClr val="tx1"/>
              </a:solid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cxnSp>
          <p:nvCxnSpPr>
            <p:cNvPr id="21" name="Straight Connector 20">
              <a:extLst>
                <a:ext uri="{FF2B5EF4-FFF2-40B4-BE49-F238E27FC236}">
                  <a16:creationId xmlns:a16="http://schemas.microsoft.com/office/drawing/2014/main" id="{B1981960-E344-D82D-96C6-F7042E920F78}"/>
                </a:ext>
              </a:extLst>
            </p:cNvPr>
            <p:cNvCxnSpPr>
              <a:cxnSpLocks/>
              <a:stCxn id="19" idx="1"/>
              <a:endCxn id="18" idx="1"/>
            </p:cNvCxnSpPr>
            <p:nvPr/>
          </p:nvCxnSpPr>
          <p:spPr>
            <a:xfrm>
              <a:off x="9040724" y="4718938"/>
              <a:ext cx="325449" cy="313389"/>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B5E709E-153A-DE9C-AB9A-735A043B9640}"/>
                </a:ext>
              </a:extLst>
            </p:cNvPr>
            <p:cNvCxnSpPr>
              <a:cxnSpLocks/>
            </p:cNvCxnSpPr>
            <p:nvPr/>
          </p:nvCxnSpPr>
          <p:spPr>
            <a:xfrm flipH="1">
              <a:off x="10248954" y="4716160"/>
              <a:ext cx="334669" cy="33655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33FC60D-BC33-2056-29B8-2C41A20186E3}"/>
                </a:ext>
              </a:extLst>
            </p:cNvPr>
            <p:cNvCxnSpPr>
              <a:cxnSpLocks/>
            </p:cNvCxnSpPr>
            <p:nvPr/>
          </p:nvCxnSpPr>
          <p:spPr>
            <a:xfrm flipV="1">
              <a:off x="8780176" y="5700441"/>
              <a:ext cx="450259" cy="158192"/>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47FE32EC-CA68-BB08-F94C-198735A7F117}"/>
                </a:ext>
              </a:extLst>
            </p:cNvPr>
            <p:cNvCxnSpPr>
              <a:cxnSpLocks/>
            </p:cNvCxnSpPr>
            <p:nvPr/>
          </p:nvCxnSpPr>
          <p:spPr>
            <a:xfrm flipH="1" flipV="1">
              <a:off x="10312400" y="5721523"/>
              <a:ext cx="461614" cy="223503"/>
            </a:xfrm>
            <a:prstGeom prst="line">
              <a:avLst/>
            </a:prstGeom>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BFD034A-A836-8B61-E4C7-8A08350AFBF4}"/>
                </a:ext>
              </a:extLst>
            </p:cNvPr>
            <p:cNvCxnSpPr>
              <a:cxnSpLocks/>
            </p:cNvCxnSpPr>
            <p:nvPr/>
          </p:nvCxnSpPr>
          <p:spPr>
            <a:xfrm flipH="1" flipV="1">
              <a:off x="9804400" y="6070600"/>
              <a:ext cx="1" cy="475954"/>
            </a:xfrm>
            <a:prstGeom prst="line">
              <a:avLst/>
            </a:prstGeom>
          </p:spPr>
          <p:style>
            <a:lnRef idx="1">
              <a:schemeClr val="dk1"/>
            </a:lnRef>
            <a:fillRef idx="0">
              <a:schemeClr val="dk1"/>
            </a:fillRef>
            <a:effectRef idx="0">
              <a:schemeClr val="dk1"/>
            </a:effectRef>
            <a:fontRef idx="minor">
              <a:schemeClr val="tx1"/>
            </a:fontRef>
          </p:style>
        </p:cxnSp>
        <p:sp>
          <p:nvSpPr>
            <p:cNvPr id="32" name="Arrow: Down 31">
              <a:extLst>
                <a:ext uri="{FF2B5EF4-FFF2-40B4-BE49-F238E27FC236}">
                  <a16:creationId xmlns:a16="http://schemas.microsoft.com/office/drawing/2014/main" id="{5F232ED9-A2B2-2A20-2145-D2C55A9C9ADE}"/>
                </a:ext>
              </a:extLst>
            </p:cNvPr>
            <p:cNvSpPr/>
            <p:nvPr/>
          </p:nvSpPr>
          <p:spPr>
            <a:xfrm>
              <a:off x="9599901" y="3968385"/>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3" name="Arrow: Down 32">
              <a:extLst>
                <a:ext uri="{FF2B5EF4-FFF2-40B4-BE49-F238E27FC236}">
                  <a16:creationId xmlns:a16="http://schemas.microsoft.com/office/drawing/2014/main" id="{DFB2D039-5FB5-19D4-53AA-B31291A87A77}"/>
                </a:ext>
              </a:extLst>
            </p:cNvPr>
            <p:cNvSpPr/>
            <p:nvPr/>
          </p:nvSpPr>
          <p:spPr>
            <a:xfrm rot="4857375">
              <a:off x="10978970" y="5082974"/>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4" name="Arrow: Down 33">
              <a:extLst>
                <a:ext uri="{FF2B5EF4-FFF2-40B4-BE49-F238E27FC236}">
                  <a16:creationId xmlns:a16="http://schemas.microsoft.com/office/drawing/2014/main" id="{A791CB4A-77A6-6457-C1AD-F2C2A8F3BE35}"/>
                </a:ext>
              </a:extLst>
            </p:cNvPr>
            <p:cNvSpPr/>
            <p:nvPr/>
          </p:nvSpPr>
          <p:spPr>
            <a:xfrm rot="7880178">
              <a:off x="10481098" y="6366612"/>
              <a:ext cx="381073" cy="364013"/>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7" name="Block Arc 36">
              <a:extLst>
                <a:ext uri="{FF2B5EF4-FFF2-40B4-BE49-F238E27FC236}">
                  <a16:creationId xmlns:a16="http://schemas.microsoft.com/office/drawing/2014/main" id="{F7DD0C7A-2AE4-3154-3EA9-40A27944555D}"/>
                </a:ext>
              </a:extLst>
            </p:cNvPr>
            <p:cNvSpPr/>
            <p:nvPr/>
          </p:nvSpPr>
          <p:spPr>
            <a:xfrm rot="18620056">
              <a:off x="9294815" y="4163991"/>
              <a:ext cx="1030365" cy="1180308"/>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5547" h="1770462">
                  <a:moveTo>
                    <a:pt x="55308" y="8122"/>
                  </a:moveTo>
                  <a:cubicBezTo>
                    <a:pt x="260586" y="-40492"/>
                    <a:pt x="724772" y="137766"/>
                    <a:pt x="963279" y="312999"/>
                  </a:cubicBezTo>
                  <a:cubicBezTo>
                    <a:pt x="1201786" y="488233"/>
                    <a:pt x="1392349" y="816612"/>
                    <a:pt x="1486352" y="1059523"/>
                  </a:cubicBezTo>
                  <a:cubicBezTo>
                    <a:pt x="1580355" y="1302434"/>
                    <a:pt x="1536536" y="1544267"/>
                    <a:pt x="1527299" y="1770462"/>
                  </a:cubicBezTo>
                  <a:lnTo>
                    <a:pt x="837089" y="1687411"/>
                  </a:lnTo>
                  <a:cubicBezTo>
                    <a:pt x="890293" y="1551930"/>
                    <a:pt x="860307" y="1410652"/>
                    <a:pt x="804730" y="1270488"/>
                  </a:cubicBezTo>
                  <a:cubicBezTo>
                    <a:pt x="749153" y="1130324"/>
                    <a:pt x="671632" y="919056"/>
                    <a:pt x="503625" y="846427"/>
                  </a:cubicBezTo>
                  <a:cubicBezTo>
                    <a:pt x="328573" y="770752"/>
                    <a:pt x="181960" y="630192"/>
                    <a:pt x="50421" y="643618"/>
                  </a:cubicBezTo>
                  <a:cubicBezTo>
                    <a:pt x="-89428" y="481320"/>
                    <a:pt x="112119" y="171187"/>
                    <a:pt x="55308" y="8122"/>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1" name="TextBox 40">
              <a:extLst>
                <a:ext uri="{FF2B5EF4-FFF2-40B4-BE49-F238E27FC236}">
                  <a16:creationId xmlns:a16="http://schemas.microsoft.com/office/drawing/2014/main" id="{866A6E1F-8E4C-CB98-4AE2-E15255E997E1}"/>
                </a:ext>
              </a:extLst>
            </p:cNvPr>
            <p:cNvSpPr txBox="1"/>
            <p:nvPr/>
          </p:nvSpPr>
          <p:spPr>
            <a:xfrm>
              <a:off x="9366173" y="4494834"/>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sp>
          <p:nvSpPr>
            <p:cNvPr id="42" name="Block Arc 36">
              <a:extLst>
                <a:ext uri="{FF2B5EF4-FFF2-40B4-BE49-F238E27FC236}">
                  <a16:creationId xmlns:a16="http://schemas.microsoft.com/office/drawing/2014/main" id="{33725E9A-EB02-F41D-B146-74AF3B20149E}"/>
                </a:ext>
              </a:extLst>
            </p:cNvPr>
            <p:cNvSpPr/>
            <p:nvPr/>
          </p:nvSpPr>
          <p:spPr>
            <a:xfrm rot="931880">
              <a:off x="10137670" y="4750712"/>
              <a:ext cx="805807" cy="1122169"/>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85762"/>
                <a:gd name="connsiteY0" fmla="*/ 8122 h 1834278"/>
                <a:gd name="connsiteX1" fmla="*/ 963279 w 1585762"/>
                <a:gd name="connsiteY1" fmla="*/ 312999 h 1834278"/>
                <a:gd name="connsiteX2" fmla="*/ 1486352 w 1585762"/>
                <a:gd name="connsiteY2" fmla="*/ 1059523 h 1834278"/>
                <a:gd name="connsiteX3" fmla="*/ 1582252 w 1585762"/>
                <a:gd name="connsiteY3" fmla="*/ 1834278 h 1834278"/>
                <a:gd name="connsiteX4" fmla="*/ 837089 w 1585762"/>
                <a:gd name="connsiteY4" fmla="*/ 1687411 h 1834278"/>
                <a:gd name="connsiteX5" fmla="*/ 804730 w 1585762"/>
                <a:gd name="connsiteY5" fmla="*/ 1270488 h 1834278"/>
                <a:gd name="connsiteX6" fmla="*/ 503625 w 1585762"/>
                <a:gd name="connsiteY6" fmla="*/ 846427 h 1834278"/>
                <a:gd name="connsiteX7" fmla="*/ 50421 w 1585762"/>
                <a:gd name="connsiteY7" fmla="*/ 643618 h 1834278"/>
                <a:gd name="connsiteX8" fmla="*/ 55308 w 1585762"/>
                <a:gd name="connsiteY8" fmla="*/ 8122 h 1834278"/>
                <a:gd name="connsiteX0" fmla="*/ 55308 w 1584969"/>
                <a:gd name="connsiteY0" fmla="*/ 9035 h 1835191"/>
                <a:gd name="connsiteX1" fmla="*/ 1012702 w 1584969"/>
                <a:gd name="connsiteY1" fmla="*/ 290873 h 1835191"/>
                <a:gd name="connsiteX2" fmla="*/ 1486352 w 1584969"/>
                <a:gd name="connsiteY2" fmla="*/ 1060436 h 1835191"/>
                <a:gd name="connsiteX3" fmla="*/ 1582252 w 1584969"/>
                <a:gd name="connsiteY3" fmla="*/ 1835191 h 1835191"/>
                <a:gd name="connsiteX4" fmla="*/ 837089 w 1584969"/>
                <a:gd name="connsiteY4" fmla="*/ 1688324 h 1835191"/>
                <a:gd name="connsiteX5" fmla="*/ 804730 w 1584969"/>
                <a:gd name="connsiteY5" fmla="*/ 1271401 h 1835191"/>
                <a:gd name="connsiteX6" fmla="*/ 503625 w 1584969"/>
                <a:gd name="connsiteY6" fmla="*/ 847340 h 1835191"/>
                <a:gd name="connsiteX7" fmla="*/ 50421 w 1584969"/>
                <a:gd name="connsiteY7" fmla="*/ 644531 h 1835191"/>
                <a:gd name="connsiteX8" fmla="*/ 55308 w 1584969"/>
                <a:gd name="connsiteY8" fmla="*/ 9035 h 1835191"/>
                <a:gd name="connsiteX0" fmla="*/ 732085 w 1549121"/>
                <a:gd name="connsiteY0" fmla="*/ 19343 h 1708587"/>
                <a:gd name="connsiteX1" fmla="*/ 976854 w 1549121"/>
                <a:gd name="connsiteY1" fmla="*/ 164269 h 1708587"/>
                <a:gd name="connsiteX2" fmla="*/ 1450504 w 1549121"/>
                <a:gd name="connsiteY2" fmla="*/ 933832 h 1708587"/>
                <a:gd name="connsiteX3" fmla="*/ 1546404 w 1549121"/>
                <a:gd name="connsiteY3" fmla="*/ 1708587 h 1708587"/>
                <a:gd name="connsiteX4" fmla="*/ 801241 w 1549121"/>
                <a:gd name="connsiteY4" fmla="*/ 1561720 h 1708587"/>
                <a:gd name="connsiteX5" fmla="*/ 768882 w 1549121"/>
                <a:gd name="connsiteY5" fmla="*/ 1144797 h 1708587"/>
                <a:gd name="connsiteX6" fmla="*/ 467777 w 1549121"/>
                <a:gd name="connsiteY6" fmla="*/ 720736 h 1708587"/>
                <a:gd name="connsiteX7" fmla="*/ 14573 w 1549121"/>
                <a:gd name="connsiteY7" fmla="*/ 517927 h 1708587"/>
                <a:gd name="connsiteX8" fmla="*/ 732085 w 1549121"/>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134526 w 1215870"/>
                <a:gd name="connsiteY6" fmla="*/ 720736 h 1708587"/>
                <a:gd name="connsiteX7" fmla="*/ 22047 w 1215870"/>
                <a:gd name="connsiteY7" fmla="*/ 655846 h 1708587"/>
                <a:gd name="connsiteX8" fmla="*/ 398834 w 1215870"/>
                <a:gd name="connsiteY8" fmla="*/ 19343 h 1708587"/>
                <a:gd name="connsiteX0" fmla="*/ 398834 w 1215870"/>
                <a:gd name="connsiteY0" fmla="*/ 19343 h 1708587"/>
                <a:gd name="connsiteX1" fmla="*/ 643603 w 1215870"/>
                <a:gd name="connsiteY1" fmla="*/ 164269 h 1708587"/>
                <a:gd name="connsiteX2" fmla="*/ 1117253 w 1215870"/>
                <a:gd name="connsiteY2" fmla="*/ 933832 h 1708587"/>
                <a:gd name="connsiteX3" fmla="*/ 1213153 w 1215870"/>
                <a:gd name="connsiteY3" fmla="*/ 1708587 h 1708587"/>
                <a:gd name="connsiteX4" fmla="*/ 467990 w 1215870"/>
                <a:gd name="connsiteY4" fmla="*/ 1561720 h 1708587"/>
                <a:gd name="connsiteX5" fmla="*/ 435631 w 1215870"/>
                <a:gd name="connsiteY5" fmla="*/ 1144797 h 1708587"/>
                <a:gd name="connsiteX6" fmla="*/ 276582 w 1215870"/>
                <a:gd name="connsiteY6" fmla="*/ 830129 h 1708587"/>
                <a:gd name="connsiteX7" fmla="*/ 22047 w 1215870"/>
                <a:gd name="connsiteY7" fmla="*/ 655846 h 1708587"/>
                <a:gd name="connsiteX8" fmla="*/ 398834 w 1215870"/>
                <a:gd name="connsiteY8" fmla="*/ 19343 h 1708587"/>
                <a:gd name="connsiteX0" fmla="*/ 398834 w 1214220"/>
                <a:gd name="connsiteY0" fmla="*/ 5320 h 1694564"/>
                <a:gd name="connsiteX1" fmla="*/ 896047 w 1214220"/>
                <a:gd name="connsiteY1" fmla="*/ 405745 h 1694564"/>
                <a:gd name="connsiteX2" fmla="*/ 1117253 w 1214220"/>
                <a:gd name="connsiteY2" fmla="*/ 919809 h 1694564"/>
                <a:gd name="connsiteX3" fmla="*/ 1213153 w 1214220"/>
                <a:gd name="connsiteY3" fmla="*/ 1694564 h 1694564"/>
                <a:gd name="connsiteX4" fmla="*/ 467990 w 1214220"/>
                <a:gd name="connsiteY4" fmla="*/ 1547697 h 1694564"/>
                <a:gd name="connsiteX5" fmla="*/ 435631 w 1214220"/>
                <a:gd name="connsiteY5" fmla="*/ 1130774 h 1694564"/>
                <a:gd name="connsiteX6" fmla="*/ 276582 w 1214220"/>
                <a:gd name="connsiteY6" fmla="*/ 816106 h 1694564"/>
                <a:gd name="connsiteX7" fmla="*/ 22047 w 1214220"/>
                <a:gd name="connsiteY7" fmla="*/ 641823 h 1694564"/>
                <a:gd name="connsiteX8" fmla="*/ 398834 w 1214220"/>
                <a:gd name="connsiteY8" fmla="*/ 5320 h 1694564"/>
                <a:gd name="connsiteX0" fmla="*/ 459091 w 1212333"/>
                <a:gd name="connsiteY0" fmla="*/ 5400 h 1688653"/>
                <a:gd name="connsiteX1" fmla="*/ 894160 w 1212333"/>
                <a:gd name="connsiteY1" fmla="*/ 399834 h 1688653"/>
                <a:gd name="connsiteX2" fmla="*/ 1115366 w 1212333"/>
                <a:gd name="connsiteY2" fmla="*/ 913898 h 1688653"/>
                <a:gd name="connsiteX3" fmla="*/ 1211266 w 1212333"/>
                <a:gd name="connsiteY3" fmla="*/ 1688653 h 1688653"/>
                <a:gd name="connsiteX4" fmla="*/ 466103 w 1212333"/>
                <a:gd name="connsiteY4" fmla="*/ 1541786 h 1688653"/>
                <a:gd name="connsiteX5" fmla="*/ 433744 w 1212333"/>
                <a:gd name="connsiteY5" fmla="*/ 1124863 h 1688653"/>
                <a:gd name="connsiteX6" fmla="*/ 274695 w 1212333"/>
                <a:gd name="connsiteY6" fmla="*/ 810195 h 1688653"/>
                <a:gd name="connsiteX7" fmla="*/ 20160 w 1212333"/>
                <a:gd name="connsiteY7" fmla="*/ 635912 h 1688653"/>
                <a:gd name="connsiteX8" fmla="*/ 459091 w 1212333"/>
                <a:gd name="connsiteY8" fmla="*/ 5400 h 1688653"/>
                <a:gd name="connsiteX0" fmla="*/ 459091 w 1212333"/>
                <a:gd name="connsiteY0" fmla="*/ 0 h 1683253"/>
                <a:gd name="connsiteX1" fmla="*/ 894160 w 1212333"/>
                <a:gd name="connsiteY1" fmla="*/ 394434 h 1683253"/>
                <a:gd name="connsiteX2" fmla="*/ 1115366 w 1212333"/>
                <a:gd name="connsiteY2" fmla="*/ 908498 h 1683253"/>
                <a:gd name="connsiteX3" fmla="*/ 1211266 w 1212333"/>
                <a:gd name="connsiteY3" fmla="*/ 1683253 h 1683253"/>
                <a:gd name="connsiteX4" fmla="*/ 466103 w 1212333"/>
                <a:gd name="connsiteY4" fmla="*/ 1536386 h 1683253"/>
                <a:gd name="connsiteX5" fmla="*/ 433744 w 1212333"/>
                <a:gd name="connsiteY5" fmla="*/ 1119463 h 1683253"/>
                <a:gd name="connsiteX6" fmla="*/ 274695 w 1212333"/>
                <a:gd name="connsiteY6" fmla="*/ 804795 h 1683253"/>
                <a:gd name="connsiteX7" fmla="*/ 20160 w 1212333"/>
                <a:gd name="connsiteY7" fmla="*/ 630512 h 1683253"/>
                <a:gd name="connsiteX8" fmla="*/ 459091 w 1212333"/>
                <a:gd name="connsiteY8" fmla="*/ 0 h 1683253"/>
                <a:gd name="connsiteX0" fmla="*/ 460185 w 1213427"/>
                <a:gd name="connsiteY0" fmla="*/ 0 h 1683253"/>
                <a:gd name="connsiteX1" fmla="*/ 895254 w 1213427"/>
                <a:gd name="connsiteY1" fmla="*/ 394434 h 1683253"/>
                <a:gd name="connsiteX2" fmla="*/ 1116460 w 1213427"/>
                <a:gd name="connsiteY2" fmla="*/ 908498 h 1683253"/>
                <a:gd name="connsiteX3" fmla="*/ 1212360 w 1213427"/>
                <a:gd name="connsiteY3" fmla="*/ 1683253 h 1683253"/>
                <a:gd name="connsiteX4" fmla="*/ 467197 w 1213427"/>
                <a:gd name="connsiteY4" fmla="*/ 1536386 h 1683253"/>
                <a:gd name="connsiteX5" fmla="*/ 434838 w 1213427"/>
                <a:gd name="connsiteY5" fmla="*/ 1119463 h 1683253"/>
                <a:gd name="connsiteX6" fmla="*/ 275789 w 1213427"/>
                <a:gd name="connsiteY6" fmla="*/ 804795 h 1683253"/>
                <a:gd name="connsiteX7" fmla="*/ 21254 w 1213427"/>
                <a:gd name="connsiteY7" fmla="*/ 630512 h 1683253"/>
                <a:gd name="connsiteX8" fmla="*/ 460185 w 1213427"/>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8823 w 1206461"/>
                <a:gd name="connsiteY6" fmla="*/ 80479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6461"/>
                <a:gd name="connsiteY0" fmla="*/ 0 h 1683253"/>
                <a:gd name="connsiteX1" fmla="*/ 888288 w 1206461"/>
                <a:gd name="connsiteY1" fmla="*/ 394434 h 1683253"/>
                <a:gd name="connsiteX2" fmla="*/ 1109494 w 1206461"/>
                <a:gd name="connsiteY2" fmla="*/ 908498 h 1683253"/>
                <a:gd name="connsiteX3" fmla="*/ 1205394 w 1206461"/>
                <a:gd name="connsiteY3" fmla="*/ 1683253 h 1683253"/>
                <a:gd name="connsiteX4" fmla="*/ 460231 w 1206461"/>
                <a:gd name="connsiteY4" fmla="*/ 1536386 h 1683253"/>
                <a:gd name="connsiteX5" fmla="*/ 427872 w 1206461"/>
                <a:gd name="connsiteY5" fmla="*/ 1119463 h 1683253"/>
                <a:gd name="connsiteX6" fmla="*/ 263541 w 1206461"/>
                <a:gd name="connsiteY6" fmla="*/ 769045 h 1683253"/>
                <a:gd name="connsiteX7" fmla="*/ 21479 w 1206461"/>
                <a:gd name="connsiteY7" fmla="*/ 572687 h 1683253"/>
                <a:gd name="connsiteX8" fmla="*/ 453219 w 1206461"/>
                <a:gd name="connsiteY8" fmla="*/ 0 h 1683253"/>
                <a:gd name="connsiteX0" fmla="*/ 453219 w 1208710"/>
                <a:gd name="connsiteY0" fmla="*/ 0 h 1683253"/>
                <a:gd name="connsiteX1" fmla="*/ 888288 w 1208710"/>
                <a:gd name="connsiteY1" fmla="*/ 394434 h 1683253"/>
                <a:gd name="connsiteX2" fmla="*/ 1153881 w 1208710"/>
                <a:gd name="connsiteY2" fmla="*/ 900814 h 1683253"/>
                <a:gd name="connsiteX3" fmla="*/ 1205394 w 1208710"/>
                <a:gd name="connsiteY3" fmla="*/ 1683253 h 1683253"/>
                <a:gd name="connsiteX4" fmla="*/ 460231 w 1208710"/>
                <a:gd name="connsiteY4" fmla="*/ 1536386 h 1683253"/>
                <a:gd name="connsiteX5" fmla="*/ 427872 w 1208710"/>
                <a:gd name="connsiteY5" fmla="*/ 1119463 h 1683253"/>
                <a:gd name="connsiteX6" fmla="*/ 263541 w 1208710"/>
                <a:gd name="connsiteY6" fmla="*/ 769045 h 1683253"/>
                <a:gd name="connsiteX7" fmla="*/ 21479 w 1208710"/>
                <a:gd name="connsiteY7" fmla="*/ 572687 h 1683253"/>
                <a:gd name="connsiteX8" fmla="*/ 453219 w 1208710"/>
                <a:gd name="connsiteY8" fmla="*/ 0 h 1683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8710" h="1683253">
                  <a:moveTo>
                    <a:pt x="453219" y="0"/>
                  </a:moveTo>
                  <a:cubicBezTo>
                    <a:pt x="617475" y="4656"/>
                    <a:pt x="771511" y="244298"/>
                    <a:pt x="888288" y="394434"/>
                  </a:cubicBezTo>
                  <a:cubicBezTo>
                    <a:pt x="1005065" y="544570"/>
                    <a:pt x="1101030" y="686011"/>
                    <a:pt x="1153881" y="900814"/>
                  </a:cubicBezTo>
                  <a:cubicBezTo>
                    <a:pt x="1206732" y="1115617"/>
                    <a:pt x="1214631" y="1457058"/>
                    <a:pt x="1205394" y="1683253"/>
                  </a:cubicBezTo>
                  <a:lnTo>
                    <a:pt x="460231" y="1536386"/>
                  </a:lnTo>
                  <a:cubicBezTo>
                    <a:pt x="513435" y="1400905"/>
                    <a:pt x="460654" y="1247353"/>
                    <a:pt x="427872" y="1119463"/>
                  </a:cubicBezTo>
                  <a:cubicBezTo>
                    <a:pt x="395090" y="991573"/>
                    <a:pt x="399164" y="892544"/>
                    <a:pt x="263541" y="769045"/>
                  </a:cubicBezTo>
                  <a:cubicBezTo>
                    <a:pt x="145349" y="663612"/>
                    <a:pt x="132388" y="602213"/>
                    <a:pt x="21479" y="572687"/>
                  </a:cubicBezTo>
                  <a:cubicBezTo>
                    <a:pt x="-118370" y="410389"/>
                    <a:pt x="471150" y="90130"/>
                    <a:pt x="453219"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3" name="TextBox 42">
              <a:extLst>
                <a:ext uri="{FF2B5EF4-FFF2-40B4-BE49-F238E27FC236}">
                  <a16:creationId xmlns:a16="http://schemas.microsoft.com/office/drawing/2014/main" id="{7AECDE76-466B-D3A7-8F2E-E465D01E7233}"/>
                </a:ext>
              </a:extLst>
            </p:cNvPr>
            <p:cNvSpPr txBox="1"/>
            <p:nvPr/>
          </p:nvSpPr>
          <p:spPr>
            <a:xfrm rot="5400000">
              <a:off x="10152455" y="5227180"/>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sp>
          <p:nvSpPr>
            <p:cNvPr id="44" name="Block Arc 36">
              <a:extLst>
                <a:ext uri="{FF2B5EF4-FFF2-40B4-BE49-F238E27FC236}">
                  <a16:creationId xmlns:a16="http://schemas.microsoft.com/office/drawing/2014/main" id="{A399A8A0-5834-D2CC-F024-E3905D5C6C27}"/>
                </a:ext>
              </a:extLst>
            </p:cNvPr>
            <p:cNvSpPr/>
            <p:nvPr/>
          </p:nvSpPr>
          <p:spPr>
            <a:xfrm rot="4930478">
              <a:off x="9900887" y="5605206"/>
              <a:ext cx="742411" cy="1044782"/>
            </a:xfrm>
            <a:custGeom>
              <a:avLst/>
              <a:gdLst>
                <a:gd name="connsiteX0" fmla="*/ 386766 w 2269726"/>
                <a:gd name="connsiteY0" fmla="*/ 286359 h 2309082"/>
                <a:gd name="connsiteX1" fmla="*/ 1562349 w 2269726"/>
                <a:gd name="connsiteY1" fmla="*/ 85042 h 2309082"/>
                <a:gd name="connsiteX2" fmla="*/ 2264350 w 2269726"/>
                <a:gd name="connsiteY2" fmla="*/ 1042295 h 2309082"/>
                <a:gd name="connsiteX3" fmla="*/ 1762720 w 2269726"/>
                <a:gd name="connsiteY3" fmla="*/ 2116295 h 2309082"/>
                <a:gd name="connsiteX4" fmla="*/ 1411389 w 2269726"/>
                <a:gd name="connsiteY4" fmla="*/ 1578125 h 2309082"/>
                <a:gd name="connsiteX5" fmla="*/ 1624934 w 2269726"/>
                <a:gd name="connsiteY5" fmla="*/ 1105838 h 2309082"/>
                <a:gd name="connsiteX6" fmla="*/ 1323829 w 2269726"/>
                <a:gd name="connsiteY6" fmla="*/ 681777 h 2309082"/>
                <a:gd name="connsiteX7" fmla="*/ 806314 w 2269726"/>
                <a:gd name="connsiteY7" fmla="*/ 773254 h 2309082"/>
                <a:gd name="connsiteX8" fmla="*/ 386766 w 2269726"/>
                <a:gd name="connsiteY8" fmla="*/ 286359 h 2309082"/>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71033 w 1534460"/>
                <a:gd name="connsiteY7" fmla="*/ 925862 h 2268903"/>
                <a:gd name="connsiteX8" fmla="*/ 0 w 1534460"/>
                <a:gd name="connsiteY8" fmla="*/ 143046 h 2268903"/>
                <a:gd name="connsiteX0" fmla="*/ 0 w 1534460"/>
                <a:gd name="connsiteY0" fmla="*/ 143046 h 2268903"/>
                <a:gd name="connsiteX1" fmla="*/ 827068 w 1534460"/>
                <a:gd name="connsiteY1" fmla="*/ 237650 h 2268903"/>
                <a:gd name="connsiteX2" fmla="*/ 1529069 w 1534460"/>
                <a:gd name="connsiteY2" fmla="*/ 1194903 h 2268903"/>
                <a:gd name="connsiteX3" fmla="*/ 1027439 w 1534460"/>
                <a:gd name="connsiteY3" fmla="*/ 2268903 h 2268903"/>
                <a:gd name="connsiteX4" fmla="*/ 676108 w 1534460"/>
                <a:gd name="connsiteY4" fmla="*/ 1730733 h 2268903"/>
                <a:gd name="connsiteX5" fmla="*/ 889653 w 1534460"/>
                <a:gd name="connsiteY5" fmla="*/ 1258446 h 2268903"/>
                <a:gd name="connsiteX6" fmla="*/ 588548 w 1534460"/>
                <a:gd name="connsiteY6" fmla="*/ 834385 h 2268903"/>
                <a:gd name="connsiteX7" fmla="*/ 65277 w 1534460"/>
                <a:gd name="connsiteY7" fmla="*/ 830786 h 2268903"/>
                <a:gd name="connsiteX8" fmla="*/ 0 w 1534460"/>
                <a:gd name="connsiteY8" fmla="*/ 143046 h 2268903"/>
                <a:gd name="connsiteX0" fmla="*/ 61683 w 1506988"/>
                <a:gd name="connsiteY0" fmla="*/ 125950 h 2327508"/>
                <a:gd name="connsiteX1" fmla="*/ 799596 w 1506988"/>
                <a:gd name="connsiteY1" fmla="*/ 296255 h 2327508"/>
                <a:gd name="connsiteX2" fmla="*/ 1501597 w 1506988"/>
                <a:gd name="connsiteY2" fmla="*/ 1253508 h 2327508"/>
                <a:gd name="connsiteX3" fmla="*/ 999967 w 1506988"/>
                <a:gd name="connsiteY3" fmla="*/ 2327508 h 2327508"/>
                <a:gd name="connsiteX4" fmla="*/ 648636 w 1506988"/>
                <a:gd name="connsiteY4" fmla="*/ 1789338 h 2327508"/>
                <a:gd name="connsiteX5" fmla="*/ 862181 w 1506988"/>
                <a:gd name="connsiteY5" fmla="*/ 1317051 h 2327508"/>
                <a:gd name="connsiteX6" fmla="*/ 561076 w 1506988"/>
                <a:gd name="connsiteY6" fmla="*/ 892990 h 2327508"/>
                <a:gd name="connsiteX7" fmla="*/ 37805 w 1506988"/>
                <a:gd name="connsiteY7" fmla="*/ 889391 h 2327508"/>
                <a:gd name="connsiteX8" fmla="*/ 61683 w 1506988"/>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586953 w 1445305"/>
                <a:gd name="connsiteY4" fmla="*/ 1789338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445305"/>
                <a:gd name="connsiteY0" fmla="*/ 125950 h 2327508"/>
                <a:gd name="connsiteX1" fmla="*/ 737913 w 1445305"/>
                <a:gd name="connsiteY1" fmla="*/ 296255 h 2327508"/>
                <a:gd name="connsiteX2" fmla="*/ 1439914 w 1445305"/>
                <a:gd name="connsiteY2" fmla="*/ 1253508 h 2327508"/>
                <a:gd name="connsiteX3" fmla="*/ 938284 w 1445305"/>
                <a:gd name="connsiteY3" fmla="*/ 2327508 h 2327508"/>
                <a:gd name="connsiteX4" fmla="*/ 852737 w 1445305"/>
                <a:gd name="connsiteY4" fmla="*/ 1675249 h 2327508"/>
                <a:gd name="connsiteX5" fmla="*/ 800498 w 1445305"/>
                <a:gd name="connsiteY5" fmla="*/ 1317051 h 2327508"/>
                <a:gd name="connsiteX6" fmla="*/ 499393 w 1445305"/>
                <a:gd name="connsiteY6" fmla="*/ 892990 h 2327508"/>
                <a:gd name="connsiteX7" fmla="*/ 63288 w 1445305"/>
                <a:gd name="connsiteY7" fmla="*/ 745637 h 2327508"/>
                <a:gd name="connsiteX8" fmla="*/ 0 w 1445305"/>
                <a:gd name="connsiteY8" fmla="*/ 125950 h 2327508"/>
                <a:gd name="connsiteX0" fmla="*/ 0 w 1626451"/>
                <a:gd name="connsiteY0" fmla="*/ 125950 h 1787818"/>
                <a:gd name="connsiteX1" fmla="*/ 737913 w 1626451"/>
                <a:gd name="connsiteY1" fmla="*/ 296255 h 1787818"/>
                <a:gd name="connsiteX2" fmla="*/ 1439914 w 1626451"/>
                <a:gd name="connsiteY2" fmla="*/ 1253508 h 1787818"/>
                <a:gd name="connsiteX3" fmla="*/ 1442473 w 1626451"/>
                <a:gd name="connsiteY3" fmla="*/ 1787818 h 1787818"/>
                <a:gd name="connsiteX4" fmla="*/ 852737 w 1626451"/>
                <a:gd name="connsiteY4" fmla="*/ 1675249 h 1787818"/>
                <a:gd name="connsiteX5" fmla="*/ 800498 w 1626451"/>
                <a:gd name="connsiteY5" fmla="*/ 1317051 h 1787818"/>
                <a:gd name="connsiteX6" fmla="*/ 499393 w 1626451"/>
                <a:gd name="connsiteY6" fmla="*/ 892990 h 1787818"/>
                <a:gd name="connsiteX7" fmla="*/ 63288 w 1626451"/>
                <a:gd name="connsiteY7" fmla="*/ 745637 h 1787818"/>
                <a:gd name="connsiteX8" fmla="*/ 0 w 1626451"/>
                <a:gd name="connsiteY8" fmla="*/ 125950 h 1787818"/>
                <a:gd name="connsiteX0" fmla="*/ 0 w 1567514"/>
                <a:gd name="connsiteY0" fmla="*/ 125950 h 1787818"/>
                <a:gd name="connsiteX1" fmla="*/ 737913 w 1567514"/>
                <a:gd name="connsiteY1" fmla="*/ 296255 h 1787818"/>
                <a:gd name="connsiteX2" fmla="*/ 1439914 w 1567514"/>
                <a:gd name="connsiteY2" fmla="*/ 1253508 h 1787818"/>
                <a:gd name="connsiteX3" fmla="*/ 1442473 w 1567514"/>
                <a:gd name="connsiteY3" fmla="*/ 1787818 h 1787818"/>
                <a:gd name="connsiteX4" fmla="*/ 852737 w 1567514"/>
                <a:gd name="connsiteY4" fmla="*/ 1675249 h 1787818"/>
                <a:gd name="connsiteX5" fmla="*/ 800498 w 1567514"/>
                <a:gd name="connsiteY5" fmla="*/ 1317051 h 1787818"/>
                <a:gd name="connsiteX6" fmla="*/ 499393 w 1567514"/>
                <a:gd name="connsiteY6" fmla="*/ 892990 h 1787818"/>
                <a:gd name="connsiteX7" fmla="*/ 63288 w 1567514"/>
                <a:gd name="connsiteY7" fmla="*/ 745637 h 1787818"/>
                <a:gd name="connsiteX8" fmla="*/ 0 w 1567514"/>
                <a:gd name="connsiteY8" fmla="*/ 125950 h 1787818"/>
                <a:gd name="connsiteX0" fmla="*/ 0 w 1556437"/>
                <a:gd name="connsiteY0" fmla="*/ 112524 h 1774392"/>
                <a:gd name="connsiteX1" fmla="*/ 959047 w 1556437"/>
                <a:gd name="connsiteY1" fmla="*/ 346136 h 1774392"/>
                <a:gd name="connsiteX2" fmla="*/ 1439914 w 1556437"/>
                <a:gd name="connsiteY2" fmla="*/ 1240082 h 1774392"/>
                <a:gd name="connsiteX3" fmla="*/ 1442473 w 1556437"/>
                <a:gd name="connsiteY3" fmla="*/ 1774392 h 1774392"/>
                <a:gd name="connsiteX4" fmla="*/ 852737 w 1556437"/>
                <a:gd name="connsiteY4" fmla="*/ 1661823 h 1774392"/>
                <a:gd name="connsiteX5" fmla="*/ 800498 w 1556437"/>
                <a:gd name="connsiteY5" fmla="*/ 1303625 h 1774392"/>
                <a:gd name="connsiteX6" fmla="*/ 499393 w 1556437"/>
                <a:gd name="connsiteY6" fmla="*/ 879564 h 1774392"/>
                <a:gd name="connsiteX7" fmla="*/ 63288 w 1556437"/>
                <a:gd name="connsiteY7" fmla="*/ 732211 h 1774392"/>
                <a:gd name="connsiteX8" fmla="*/ 0 w 1556437"/>
                <a:gd name="connsiteY8" fmla="*/ 112524 h 1774392"/>
                <a:gd name="connsiteX0" fmla="*/ 0 w 1572924"/>
                <a:gd name="connsiteY0" fmla="*/ 108478 h 1770346"/>
                <a:gd name="connsiteX1" fmla="*/ 959047 w 1572924"/>
                <a:gd name="connsiteY1" fmla="*/ 342090 h 1770346"/>
                <a:gd name="connsiteX2" fmla="*/ 1482120 w 1572924"/>
                <a:gd name="connsiteY2" fmla="*/ 1088614 h 1770346"/>
                <a:gd name="connsiteX3" fmla="*/ 1442473 w 1572924"/>
                <a:gd name="connsiteY3" fmla="*/ 1770346 h 1770346"/>
                <a:gd name="connsiteX4" fmla="*/ 852737 w 1572924"/>
                <a:gd name="connsiteY4" fmla="*/ 1657777 h 1770346"/>
                <a:gd name="connsiteX5" fmla="*/ 800498 w 1572924"/>
                <a:gd name="connsiteY5" fmla="*/ 1299579 h 1770346"/>
                <a:gd name="connsiteX6" fmla="*/ 499393 w 1572924"/>
                <a:gd name="connsiteY6" fmla="*/ 875518 h 1770346"/>
                <a:gd name="connsiteX7" fmla="*/ 63288 w 1572924"/>
                <a:gd name="connsiteY7" fmla="*/ 728165 h 1770346"/>
                <a:gd name="connsiteX8" fmla="*/ 0 w 1572924"/>
                <a:gd name="connsiteY8" fmla="*/ 108478 h 1770346"/>
                <a:gd name="connsiteX0" fmla="*/ 0 w 1572924"/>
                <a:gd name="connsiteY0" fmla="*/ 77400 h 1739268"/>
                <a:gd name="connsiteX1" fmla="*/ 959047 w 1572924"/>
                <a:gd name="connsiteY1" fmla="*/ 311012 h 1739268"/>
                <a:gd name="connsiteX2" fmla="*/ 1482120 w 1572924"/>
                <a:gd name="connsiteY2" fmla="*/ 1057536 h 1739268"/>
                <a:gd name="connsiteX3" fmla="*/ 1442473 w 1572924"/>
                <a:gd name="connsiteY3" fmla="*/ 1739268 h 1739268"/>
                <a:gd name="connsiteX4" fmla="*/ 852737 w 1572924"/>
                <a:gd name="connsiteY4" fmla="*/ 1626699 h 1739268"/>
                <a:gd name="connsiteX5" fmla="*/ 800498 w 1572924"/>
                <a:gd name="connsiteY5" fmla="*/ 1268501 h 1739268"/>
                <a:gd name="connsiteX6" fmla="*/ 499393 w 1572924"/>
                <a:gd name="connsiteY6" fmla="*/ 844440 h 1739268"/>
                <a:gd name="connsiteX7" fmla="*/ 63288 w 1572924"/>
                <a:gd name="connsiteY7" fmla="*/ 697087 h 1739268"/>
                <a:gd name="connsiteX8" fmla="*/ 0 w 1572924"/>
                <a:gd name="connsiteY8" fmla="*/ 77400 h 1739268"/>
                <a:gd name="connsiteX0" fmla="*/ 29618 w 1551466"/>
                <a:gd name="connsiteY0" fmla="*/ 68619 h 1801752"/>
                <a:gd name="connsiteX1" fmla="*/ 937589 w 1551466"/>
                <a:gd name="connsiteY1" fmla="*/ 373496 h 1801752"/>
                <a:gd name="connsiteX2" fmla="*/ 1460662 w 1551466"/>
                <a:gd name="connsiteY2" fmla="*/ 1120020 h 1801752"/>
                <a:gd name="connsiteX3" fmla="*/ 1421015 w 1551466"/>
                <a:gd name="connsiteY3" fmla="*/ 1801752 h 1801752"/>
                <a:gd name="connsiteX4" fmla="*/ 831279 w 1551466"/>
                <a:gd name="connsiteY4" fmla="*/ 1689183 h 1801752"/>
                <a:gd name="connsiteX5" fmla="*/ 779040 w 1551466"/>
                <a:gd name="connsiteY5" fmla="*/ 1330985 h 1801752"/>
                <a:gd name="connsiteX6" fmla="*/ 477935 w 1551466"/>
                <a:gd name="connsiteY6" fmla="*/ 906924 h 1801752"/>
                <a:gd name="connsiteX7" fmla="*/ 41830 w 1551466"/>
                <a:gd name="connsiteY7" fmla="*/ 759571 h 1801752"/>
                <a:gd name="connsiteX8" fmla="*/ 29618 w 1551466"/>
                <a:gd name="connsiteY8" fmla="*/ 68619 h 1801752"/>
                <a:gd name="connsiteX0" fmla="*/ 29618 w 1551466"/>
                <a:gd name="connsiteY0" fmla="*/ 8122 h 1741255"/>
                <a:gd name="connsiteX1" fmla="*/ 937589 w 1551466"/>
                <a:gd name="connsiteY1" fmla="*/ 312999 h 1741255"/>
                <a:gd name="connsiteX2" fmla="*/ 1460662 w 1551466"/>
                <a:gd name="connsiteY2" fmla="*/ 1059523 h 1741255"/>
                <a:gd name="connsiteX3" fmla="*/ 1421015 w 1551466"/>
                <a:gd name="connsiteY3" fmla="*/ 1741255 h 1741255"/>
                <a:gd name="connsiteX4" fmla="*/ 831279 w 1551466"/>
                <a:gd name="connsiteY4" fmla="*/ 1628686 h 1741255"/>
                <a:gd name="connsiteX5" fmla="*/ 779040 w 1551466"/>
                <a:gd name="connsiteY5" fmla="*/ 1270488 h 1741255"/>
                <a:gd name="connsiteX6" fmla="*/ 477935 w 1551466"/>
                <a:gd name="connsiteY6" fmla="*/ 846427 h 1741255"/>
                <a:gd name="connsiteX7" fmla="*/ 41830 w 1551466"/>
                <a:gd name="connsiteY7" fmla="*/ 699074 h 1741255"/>
                <a:gd name="connsiteX8" fmla="*/ 29618 w 1551466"/>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43093 w 1563280"/>
                <a:gd name="connsiteY4" fmla="*/ 1628686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563280"/>
                <a:gd name="connsiteY0" fmla="*/ 8122 h 1741255"/>
                <a:gd name="connsiteX1" fmla="*/ 949403 w 1563280"/>
                <a:gd name="connsiteY1" fmla="*/ 312999 h 1741255"/>
                <a:gd name="connsiteX2" fmla="*/ 1472476 w 1563280"/>
                <a:gd name="connsiteY2" fmla="*/ 1059523 h 1741255"/>
                <a:gd name="connsiteX3" fmla="*/ 1432829 w 1563280"/>
                <a:gd name="connsiteY3" fmla="*/ 1741255 h 1741255"/>
                <a:gd name="connsiteX4" fmla="*/ 823213 w 1563280"/>
                <a:gd name="connsiteY4" fmla="*/ 1687411 h 1741255"/>
                <a:gd name="connsiteX5" fmla="*/ 790854 w 1563280"/>
                <a:gd name="connsiteY5" fmla="*/ 1270488 h 1741255"/>
                <a:gd name="connsiteX6" fmla="*/ 489749 w 1563280"/>
                <a:gd name="connsiteY6" fmla="*/ 846427 h 1741255"/>
                <a:gd name="connsiteX7" fmla="*/ 53644 w 1563280"/>
                <a:gd name="connsiteY7" fmla="*/ 699074 h 1741255"/>
                <a:gd name="connsiteX8" fmla="*/ 41432 w 1563280"/>
                <a:gd name="connsiteY8" fmla="*/ 8122 h 1741255"/>
                <a:gd name="connsiteX0" fmla="*/ 41432 w 1618579"/>
                <a:gd name="connsiteY0" fmla="*/ 8122 h 1770462"/>
                <a:gd name="connsiteX1" fmla="*/ 949403 w 1618579"/>
                <a:gd name="connsiteY1" fmla="*/ 312999 h 1770462"/>
                <a:gd name="connsiteX2" fmla="*/ 1472476 w 1618579"/>
                <a:gd name="connsiteY2" fmla="*/ 1059523 h 1770462"/>
                <a:gd name="connsiteX3" fmla="*/ 1513423 w 1618579"/>
                <a:gd name="connsiteY3" fmla="*/ 1770462 h 1770462"/>
                <a:gd name="connsiteX4" fmla="*/ 823213 w 1618579"/>
                <a:gd name="connsiteY4" fmla="*/ 1687411 h 1770462"/>
                <a:gd name="connsiteX5" fmla="*/ 790854 w 1618579"/>
                <a:gd name="connsiteY5" fmla="*/ 1270488 h 1770462"/>
                <a:gd name="connsiteX6" fmla="*/ 489749 w 1618579"/>
                <a:gd name="connsiteY6" fmla="*/ 846427 h 1770462"/>
                <a:gd name="connsiteX7" fmla="*/ 53644 w 1618579"/>
                <a:gd name="connsiteY7" fmla="*/ 699074 h 1770462"/>
                <a:gd name="connsiteX8" fmla="*/ 41432 w 1618579"/>
                <a:gd name="connsiteY8" fmla="*/ 8122 h 1770462"/>
                <a:gd name="connsiteX0" fmla="*/ 41432 w 1531671"/>
                <a:gd name="connsiteY0" fmla="*/ 8122 h 1770462"/>
                <a:gd name="connsiteX1" fmla="*/ 949403 w 1531671"/>
                <a:gd name="connsiteY1" fmla="*/ 312999 h 1770462"/>
                <a:gd name="connsiteX2" fmla="*/ 1472476 w 1531671"/>
                <a:gd name="connsiteY2" fmla="*/ 1059523 h 1770462"/>
                <a:gd name="connsiteX3" fmla="*/ 1513423 w 1531671"/>
                <a:gd name="connsiteY3" fmla="*/ 1770462 h 1770462"/>
                <a:gd name="connsiteX4" fmla="*/ 823213 w 1531671"/>
                <a:gd name="connsiteY4" fmla="*/ 1687411 h 1770462"/>
                <a:gd name="connsiteX5" fmla="*/ 790854 w 1531671"/>
                <a:gd name="connsiteY5" fmla="*/ 1270488 h 1770462"/>
                <a:gd name="connsiteX6" fmla="*/ 489749 w 1531671"/>
                <a:gd name="connsiteY6" fmla="*/ 846427 h 1770462"/>
                <a:gd name="connsiteX7" fmla="*/ 53644 w 1531671"/>
                <a:gd name="connsiteY7" fmla="*/ 699074 h 1770462"/>
                <a:gd name="connsiteX8" fmla="*/ 41432 w 1531671"/>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503625 w 1545547"/>
                <a:gd name="connsiteY6" fmla="*/ 846427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55308 w 1545547"/>
                <a:gd name="connsiteY0" fmla="*/ 8122 h 1770462"/>
                <a:gd name="connsiteX1" fmla="*/ 963279 w 1545547"/>
                <a:gd name="connsiteY1" fmla="*/ 312999 h 1770462"/>
                <a:gd name="connsiteX2" fmla="*/ 1486352 w 1545547"/>
                <a:gd name="connsiteY2" fmla="*/ 1059523 h 1770462"/>
                <a:gd name="connsiteX3" fmla="*/ 1527299 w 1545547"/>
                <a:gd name="connsiteY3" fmla="*/ 1770462 h 1770462"/>
                <a:gd name="connsiteX4" fmla="*/ 837089 w 1545547"/>
                <a:gd name="connsiteY4" fmla="*/ 1687411 h 1770462"/>
                <a:gd name="connsiteX5" fmla="*/ 804730 w 1545547"/>
                <a:gd name="connsiteY5" fmla="*/ 1270488 h 1770462"/>
                <a:gd name="connsiteX6" fmla="*/ 643805 w 1545547"/>
                <a:gd name="connsiteY6" fmla="*/ 1000109 h 1770462"/>
                <a:gd name="connsiteX7" fmla="*/ 50421 w 1545547"/>
                <a:gd name="connsiteY7" fmla="*/ 643618 h 1770462"/>
                <a:gd name="connsiteX8" fmla="*/ 55308 w 1545547"/>
                <a:gd name="connsiteY8" fmla="*/ 8122 h 1770462"/>
                <a:gd name="connsiteX0" fmla="*/ 0 w 1490239"/>
                <a:gd name="connsiteY0" fmla="*/ 8122 h 1770462"/>
                <a:gd name="connsiteX1" fmla="*/ 907971 w 1490239"/>
                <a:gd name="connsiteY1" fmla="*/ 312999 h 1770462"/>
                <a:gd name="connsiteX2" fmla="*/ 1431044 w 1490239"/>
                <a:gd name="connsiteY2" fmla="*/ 1059523 h 1770462"/>
                <a:gd name="connsiteX3" fmla="*/ 1471991 w 1490239"/>
                <a:gd name="connsiteY3" fmla="*/ 1770462 h 1770462"/>
                <a:gd name="connsiteX4" fmla="*/ 781781 w 1490239"/>
                <a:gd name="connsiteY4" fmla="*/ 1687411 h 1770462"/>
                <a:gd name="connsiteX5" fmla="*/ 749422 w 1490239"/>
                <a:gd name="connsiteY5" fmla="*/ 1270488 h 1770462"/>
                <a:gd name="connsiteX6" fmla="*/ 588497 w 1490239"/>
                <a:gd name="connsiteY6" fmla="*/ 1000109 h 1770462"/>
                <a:gd name="connsiteX7" fmla="*/ 214571 w 1490239"/>
                <a:gd name="connsiteY7" fmla="*/ 771767 h 1770462"/>
                <a:gd name="connsiteX8" fmla="*/ 0 w 1490239"/>
                <a:gd name="connsiteY8" fmla="*/ 8122 h 1770462"/>
                <a:gd name="connsiteX0" fmla="*/ 230334 w 1305712"/>
                <a:gd name="connsiteY0" fmla="*/ 10583 h 1709585"/>
                <a:gd name="connsiteX1" fmla="*/ 723444 w 1305712"/>
                <a:gd name="connsiteY1" fmla="*/ 252122 h 1709585"/>
                <a:gd name="connsiteX2" fmla="*/ 1246517 w 1305712"/>
                <a:gd name="connsiteY2" fmla="*/ 998646 h 1709585"/>
                <a:gd name="connsiteX3" fmla="*/ 1287464 w 1305712"/>
                <a:gd name="connsiteY3" fmla="*/ 1709585 h 1709585"/>
                <a:gd name="connsiteX4" fmla="*/ 597254 w 1305712"/>
                <a:gd name="connsiteY4" fmla="*/ 1626534 h 1709585"/>
                <a:gd name="connsiteX5" fmla="*/ 564895 w 1305712"/>
                <a:gd name="connsiteY5" fmla="*/ 1209611 h 1709585"/>
                <a:gd name="connsiteX6" fmla="*/ 403970 w 1305712"/>
                <a:gd name="connsiteY6" fmla="*/ 939232 h 1709585"/>
                <a:gd name="connsiteX7" fmla="*/ 30044 w 1305712"/>
                <a:gd name="connsiteY7" fmla="*/ 710890 h 1709585"/>
                <a:gd name="connsiteX8" fmla="*/ 230334 w 1305712"/>
                <a:gd name="connsiteY8" fmla="*/ 10583 h 1709585"/>
                <a:gd name="connsiteX0" fmla="*/ 335295 w 1300149"/>
                <a:gd name="connsiteY0" fmla="*/ 13525 h 1665728"/>
                <a:gd name="connsiteX1" fmla="*/ 717881 w 1300149"/>
                <a:gd name="connsiteY1" fmla="*/ 208265 h 1665728"/>
                <a:gd name="connsiteX2" fmla="*/ 1240954 w 1300149"/>
                <a:gd name="connsiteY2" fmla="*/ 954789 h 1665728"/>
                <a:gd name="connsiteX3" fmla="*/ 1281901 w 1300149"/>
                <a:gd name="connsiteY3" fmla="*/ 1665728 h 1665728"/>
                <a:gd name="connsiteX4" fmla="*/ 591691 w 1300149"/>
                <a:gd name="connsiteY4" fmla="*/ 1582677 h 1665728"/>
                <a:gd name="connsiteX5" fmla="*/ 559332 w 1300149"/>
                <a:gd name="connsiteY5" fmla="*/ 1165754 h 1665728"/>
                <a:gd name="connsiteX6" fmla="*/ 398407 w 1300149"/>
                <a:gd name="connsiteY6" fmla="*/ 895375 h 1665728"/>
                <a:gd name="connsiteX7" fmla="*/ 24481 w 1300149"/>
                <a:gd name="connsiteY7" fmla="*/ 667033 h 1665728"/>
                <a:gd name="connsiteX8" fmla="*/ 335295 w 1300149"/>
                <a:gd name="connsiteY8" fmla="*/ 13525 h 1665728"/>
                <a:gd name="connsiteX0" fmla="*/ 476420 w 1295346"/>
                <a:gd name="connsiteY0" fmla="*/ 17757 h 1627777"/>
                <a:gd name="connsiteX1" fmla="*/ 713078 w 1295346"/>
                <a:gd name="connsiteY1" fmla="*/ 170314 h 1627777"/>
                <a:gd name="connsiteX2" fmla="*/ 1236151 w 1295346"/>
                <a:gd name="connsiteY2" fmla="*/ 916838 h 1627777"/>
                <a:gd name="connsiteX3" fmla="*/ 1277098 w 1295346"/>
                <a:gd name="connsiteY3" fmla="*/ 1627777 h 1627777"/>
                <a:gd name="connsiteX4" fmla="*/ 586888 w 1295346"/>
                <a:gd name="connsiteY4" fmla="*/ 1544726 h 1627777"/>
                <a:gd name="connsiteX5" fmla="*/ 554529 w 1295346"/>
                <a:gd name="connsiteY5" fmla="*/ 1127803 h 1627777"/>
                <a:gd name="connsiteX6" fmla="*/ 393604 w 1295346"/>
                <a:gd name="connsiteY6" fmla="*/ 857424 h 1627777"/>
                <a:gd name="connsiteX7" fmla="*/ 19678 w 1295346"/>
                <a:gd name="connsiteY7" fmla="*/ 629082 h 1627777"/>
                <a:gd name="connsiteX8" fmla="*/ 476420 w 1295346"/>
                <a:gd name="connsiteY8" fmla="*/ 17757 h 1627777"/>
                <a:gd name="connsiteX0" fmla="*/ 312647 w 1131573"/>
                <a:gd name="connsiteY0" fmla="*/ 17757 h 1627777"/>
                <a:gd name="connsiteX1" fmla="*/ 549305 w 1131573"/>
                <a:gd name="connsiteY1" fmla="*/ 170314 h 1627777"/>
                <a:gd name="connsiteX2" fmla="*/ 1072378 w 1131573"/>
                <a:gd name="connsiteY2" fmla="*/ 916838 h 1627777"/>
                <a:gd name="connsiteX3" fmla="*/ 1113325 w 1131573"/>
                <a:gd name="connsiteY3" fmla="*/ 1627777 h 1627777"/>
                <a:gd name="connsiteX4" fmla="*/ 423115 w 1131573"/>
                <a:gd name="connsiteY4" fmla="*/ 1544726 h 1627777"/>
                <a:gd name="connsiteX5" fmla="*/ 390756 w 1131573"/>
                <a:gd name="connsiteY5" fmla="*/ 1127803 h 1627777"/>
                <a:gd name="connsiteX6" fmla="*/ 229831 w 1131573"/>
                <a:gd name="connsiteY6" fmla="*/ 857424 h 1627777"/>
                <a:gd name="connsiteX7" fmla="*/ 25491 w 1131573"/>
                <a:gd name="connsiteY7" fmla="*/ 706124 h 1627777"/>
                <a:gd name="connsiteX8" fmla="*/ 312647 w 1131573"/>
                <a:gd name="connsiteY8" fmla="*/ 17757 h 1627777"/>
                <a:gd name="connsiteX0" fmla="*/ 312647 w 1117054"/>
                <a:gd name="connsiteY0" fmla="*/ 4689 h 1614709"/>
                <a:gd name="connsiteX1" fmla="*/ 847574 w 1117054"/>
                <a:gd name="connsiteY1" fmla="*/ 447950 h 1614709"/>
                <a:gd name="connsiteX2" fmla="*/ 1072378 w 1117054"/>
                <a:gd name="connsiteY2" fmla="*/ 903770 h 1614709"/>
                <a:gd name="connsiteX3" fmla="*/ 1113325 w 1117054"/>
                <a:gd name="connsiteY3" fmla="*/ 1614709 h 1614709"/>
                <a:gd name="connsiteX4" fmla="*/ 423115 w 1117054"/>
                <a:gd name="connsiteY4" fmla="*/ 1531658 h 1614709"/>
                <a:gd name="connsiteX5" fmla="*/ 390756 w 1117054"/>
                <a:gd name="connsiteY5" fmla="*/ 1114735 h 1614709"/>
                <a:gd name="connsiteX6" fmla="*/ 229831 w 1117054"/>
                <a:gd name="connsiteY6" fmla="*/ 844356 h 1614709"/>
                <a:gd name="connsiteX7" fmla="*/ 25491 w 1117054"/>
                <a:gd name="connsiteY7" fmla="*/ 693056 h 1614709"/>
                <a:gd name="connsiteX8" fmla="*/ 312647 w 1117054"/>
                <a:gd name="connsiteY8" fmla="*/ 4689 h 1614709"/>
                <a:gd name="connsiteX0" fmla="*/ 396986 w 1113674"/>
                <a:gd name="connsiteY0" fmla="*/ 4749 h 1609035"/>
                <a:gd name="connsiteX1" fmla="*/ 844194 w 1113674"/>
                <a:gd name="connsiteY1" fmla="*/ 442276 h 1609035"/>
                <a:gd name="connsiteX2" fmla="*/ 1068998 w 1113674"/>
                <a:gd name="connsiteY2" fmla="*/ 898096 h 1609035"/>
                <a:gd name="connsiteX3" fmla="*/ 1109945 w 1113674"/>
                <a:gd name="connsiteY3" fmla="*/ 1609035 h 1609035"/>
                <a:gd name="connsiteX4" fmla="*/ 419735 w 1113674"/>
                <a:gd name="connsiteY4" fmla="*/ 1525984 h 1609035"/>
                <a:gd name="connsiteX5" fmla="*/ 387376 w 1113674"/>
                <a:gd name="connsiteY5" fmla="*/ 1109061 h 1609035"/>
                <a:gd name="connsiteX6" fmla="*/ 226451 w 1113674"/>
                <a:gd name="connsiteY6" fmla="*/ 838682 h 1609035"/>
                <a:gd name="connsiteX7" fmla="*/ 22111 w 1113674"/>
                <a:gd name="connsiteY7" fmla="*/ 687382 h 1609035"/>
                <a:gd name="connsiteX8" fmla="*/ 396986 w 1113674"/>
                <a:gd name="connsiteY8" fmla="*/ 4749 h 1609035"/>
                <a:gd name="connsiteX0" fmla="*/ 545750 w 1109526"/>
                <a:gd name="connsiteY0" fmla="*/ 6213 h 1504137"/>
                <a:gd name="connsiteX1" fmla="*/ 840046 w 1109526"/>
                <a:gd name="connsiteY1" fmla="*/ 337378 h 1504137"/>
                <a:gd name="connsiteX2" fmla="*/ 1064850 w 1109526"/>
                <a:gd name="connsiteY2" fmla="*/ 793198 h 1504137"/>
                <a:gd name="connsiteX3" fmla="*/ 1105797 w 1109526"/>
                <a:gd name="connsiteY3" fmla="*/ 1504137 h 1504137"/>
                <a:gd name="connsiteX4" fmla="*/ 415587 w 1109526"/>
                <a:gd name="connsiteY4" fmla="*/ 1421086 h 1504137"/>
                <a:gd name="connsiteX5" fmla="*/ 383228 w 1109526"/>
                <a:gd name="connsiteY5" fmla="*/ 1004163 h 1504137"/>
                <a:gd name="connsiteX6" fmla="*/ 222303 w 1109526"/>
                <a:gd name="connsiteY6" fmla="*/ 733784 h 1504137"/>
                <a:gd name="connsiteX7" fmla="*/ 17963 w 1109526"/>
                <a:gd name="connsiteY7" fmla="*/ 582484 h 1504137"/>
                <a:gd name="connsiteX8" fmla="*/ 545750 w 1109526"/>
                <a:gd name="connsiteY8" fmla="*/ 6213 h 1504137"/>
                <a:gd name="connsiteX0" fmla="*/ 444067 w 1112161"/>
                <a:gd name="connsiteY0" fmla="*/ 5482 h 1549351"/>
                <a:gd name="connsiteX1" fmla="*/ 842681 w 1112161"/>
                <a:gd name="connsiteY1" fmla="*/ 382592 h 1549351"/>
                <a:gd name="connsiteX2" fmla="*/ 1067485 w 1112161"/>
                <a:gd name="connsiteY2" fmla="*/ 838412 h 1549351"/>
                <a:gd name="connsiteX3" fmla="*/ 1108432 w 1112161"/>
                <a:gd name="connsiteY3" fmla="*/ 1549351 h 1549351"/>
                <a:gd name="connsiteX4" fmla="*/ 418222 w 1112161"/>
                <a:gd name="connsiteY4" fmla="*/ 1466300 h 1549351"/>
                <a:gd name="connsiteX5" fmla="*/ 385863 w 1112161"/>
                <a:gd name="connsiteY5" fmla="*/ 1049377 h 1549351"/>
                <a:gd name="connsiteX6" fmla="*/ 224938 w 1112161"/>
                <a:gd name="connsiteY6" fmla="*/ 778998 h 1549351"/>
                <a:gd name="connsiteX7" fmla="*/ 20598 w 1112161"/>
                <a:gd name="connsiteY7" fmla="*/ 627698 h 1549351"/>
                <a:gd name="connsiteX8" fmla="*/ 444067 w 11121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88763 w 1115061"/>
                <a:gd name="connsiteY5" fmla="*/ 1049377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7838 w 1115061"/>
                <a:gd name="connsiteY6" fmla="*/ 778998 h 1549351"/>
                <a:gd name="connsiteX7" fmla="*/ 23498 w 1115061"/>
                <a:gd name="connsiteY7" fmla="*/ 627698 h 1549351"/>
                <a:gd name="connsiteX8" fmla="*/ 446967 w 1115061"/>
                <a:gd name="connsiteY8" fmla="*/ 5482 h 1549351"/>
                <a:gd name="connsiteX0" fmla="*/ 446967 w 1115061"/>
                <a:gd name="connsiteY0" fmla="*/ 5482 h 1549351"/>
                <a:gd name="connsiteX1" fmla="*/ 845581 w 1115061"/>
                <a:gd name="connsiteY1" fmla="*/ 382592 h 1549351"/>
                <a:gd name="connsiteX2" fmla="*/ 1070385 w 1115061"/>
                <a:gd name="connsiteY2" fmla="*/ 838412 h 1549351"/>
                <a:gd name="connsiteX3" fmla="*/ 1111332 w 1115061"/>
                <a:gd name="connsiteY3" fmla="*/ 1549351 h 1549351"/>
                <a:gd name="connsiteX4" fmla="*/ 421122 w 1115061"/>
                <a:gd name="connsiteY4" fmla="*/ 1466300 h 1549351"/>
                <a:gd name="connsiteX5" fmla="*/ 371354 w 1115061"/>
                <a:gd name="connsiteY5" fmla="*/ 1107042 h 1549351"/>
                <a:gd name="connsiteX6" fmla="*/ 225398 w 1115061"/>
                <a:gd name="connsiteY6" fmla="*/ 819755 h 1549351"/>
                <a:gd name="connsiteX7" fmla="*/ 23498 w 1115061"/>
                <a:gd name="connsiteY7" fmla="*/ 627698 h 1549351"/>
                <a:gd name="connsiteX8" fmla="*/ 446967 w 1115061"/>
                <a:gd name="connsiteY8" fmla="*/ 5482 h 1549351"/>
                <a:gd name="connsiteX0" fmla="*/ 473177 w 1141271"/>
                <a:gd name="connsiteY0" fmla="*/ 5482 h 1549351"/>
                <a:gd name="connsiteX1" fmla="*/ 871791 w 1141271"/>
                <a:gd name="connsiteY1" fmla="*/ 382592 h 1549351"/>
                <a:gd name="connsiteX2" fmla="*/ 1096595 w 1141271"/>
                <a:gd name="connsiteY2" fmla="*/ 838412 h 1549351"/>
                <a:gd name="connsiteX3" fmla="*/ 1137542 w 1141271"/>
                <a:gd name="connsiteY3" fmla="*/ 1549351 h 1549351"/>
                <a:gd name="connsiteX4" fmla="*/ 447332 w 1141271"/>
                <a:gd name="connsiteY4" fmla="*/ 1466300 h 1549351"/>
                <a:gd name="connsiteX5" fmla="*/ 397564 w 1141271"/>
                <a:gd name="connsiteY5" fmla="*/ 1107042 h 1549351"/>
                <a:gd name="connsiteX6" fmla="*/ 251608 w 1141271"/>
                <a:gd name="connsiteY6" fmla="*/ 819755 h 1549351"/>
                <a:gd name="connsiteX7" fmla="*/ 22522 w 1141271"/>
                <a:gd name="connsiteY7" fmla="*/ 595513 h 1549351"/>
                <a:gd name="connsiteX8" fmla="*/ 473177 w 1141271"/>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30302 w 1098396"/>
                <a:gd name="connsiteY0" fmla="*/ 5482 h 1549351"/>
                <a:gd name="connsiteX1" fmla="*/ 828916 w 1098396"/>
                <a:gd name="connsiteY1" fmla="*/ 382592 h 1549351"/>
                <a:gd name="connsiteX2" fmla="*/ 1053720 w 1098396"/>
                <a:gd name="connsiteY2" fmla="*/ 838412 h 1549351"/>
                <a:gd name="connsiteX3" fmla="*/ 1094667 w 1098396"/>
                <a:gd name="connsiteY3" fmla="*/ 1549351 h 1549351"/>
                <a:gd name="connsiteX4" fmla="*/ 404457 w 1098396"/>
                <a:gd name="connsiteY4" fmla="*/ 1466300 h 1549351"/>
                <a:gd name="connsiteX5" fmla="*/ 354689 w 1098396"/>
                <a:gd name="connsiteY5" fmla="*/ 1107042 h 1549351"/>
                <a:gd name="connsiteX6" fmla="*/ 208733 w 1098396"/>
                <a:gd name="connsiteY6" fmla="*/ 819755 h 1549351"/>
                <a:gd name="connsiteX7" fmla="*/ 24168 w 1098396"/>
                <a:gd name="connsiteY7" fmla="*/ 639562 h 1549351"/>
                <a:gd name="connsiteX8" fmla="*/ 430302 w 1098396"/>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074228"/>
                <a:gd name="connsiteY0" fmla="*/ 5482 h 1549351"/>
                <a:gd name="connsiteX1" fmla="*/ 804748 w 1074228"/>
                <a:gd name="connsiteY1" fmla="*/ 382592 h 1549351"/>
                <a:gd name="connsiteX2" fmla="*/ 1029552 w 1074228"/>
                <a:gd name="connsiteY2" fmla="*/ 838412 h 1549351"/>
                <a:gd name="connsiteX3" fmla="*/ 1070499 w 1074228"/>
                <a:gd name="connsiteY3" fmla="*/ 1549351 h 1549351"/>
                <a:gd name="connsiteX4" fmla="*/ 380289 w 1074228"/>
                <a:gd name="connsiteY4" fmla="*/ 1466300 h 1549351"/>
                <a:gd name="connsiteX5" fmla="*/ 330521 w 1074228"/>
                <a:gd name="connsiteY5" fmla="*/ 1107042 h 1549351"/>
                <a:gd name="connsiteX6" fmla="*/ 184565 w 1074228"/>
                <a:gd name="connsiteY6" fmla="*/ 819755 h 1549351"/>
                <a:gd name="connsiteX7" fmla="*/ 0 w 1074228"/>
                <a:gd name="connsiteY7" fmla="*/ 639562 h 1549351"/>
                <a:gd name="connsiteX8" fmla="*/ 406134 w 1074228"/>
                <a:gd name="connsiteY8" fmla="*/ 5482 h 1549351"/>
                <a:gd name="connsiteX0" fmla="*/ 406134 w 1103646"/>
                <a:gd name="connsiteY0" fmla="*/ 5482 h 1572655"/>
                <a:gd name="connsiteX1" fmla="*/ 804748 w 1103646"/>
                <a:gd name="connsiteY1" fmla="*/ 382592 h 1572655"/>
                <a:gd name="connsiteX2" fmla="*/ 1029552 w 1103646"/>
                <a:gd name="connsiteY2" fmla="*/ 838412 h 1572655"/>
                <a:gd name="connsiteX3" fmla="*/ 1102067 w 1103646"/>
                <a:gd name="connsiteY3" fmla="*/ 1572655 h 1572655"/>
                <a:gd name="connsiteX4" fmla="*/ 380289 w 1103646"/>
                <a:gd name="connsiteY4" fmla="*/ 1466300 h 1572655"/>
                <a:gd name="connsiteX5" fmla="*/ 330521 w 1103646"/>
                <a:gd name="connsiteY5" fmla="*/ 1107042 h 1572655"/>
                <a:gd name="connsiteX6" fmla="*/ 184565 w 1103646"/>
                <a:gd name="connsiteY6" fmla="*/ 819755 h 1572655"/>
                <a:gd name="connsiteX7" fmla="*/ 0 w 1103646"/>
                <a:gd name="connsiteY7" fmla="*/ 639562 h 1572655"/>
                <a:gd name="connsiteX8" fmla="*/ 406134 w 1103646"/>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5482 h 1572655"/>
                <a:gd name="connsiteX1" fmla="*/ 804748 w 1113617"/>
                <a:gd name="connsiteY1" fmla="*/ 382592 h 1572655"/>
                <a:gd name="connsiteX2" fmla="*/ 1029552 w 1113617"/>
                <a:gd name="connsiteY2" fmla="*/ 838412 h 1572655"/>
                <a:gd name="connsiteX3" fmla="*/ 1102067 w 1113617"/>
                <a:gd name="connsiteY3" fmla="*/ 1572655 h 1572655"/>
                <a:gd name="connsiteX4" fmla="*/ 380289 w 1113617"/>
                <a:gd name="connsiteY4" fmla="*/ 1466300 h 1572655"/>
                <a:gd name="connsiteX5" fmla="*/ 330521 w 1113617"/>
                <a:gd name="connsiteY5" fmla="*/ 1107042 h 1572655"/>
                <a:gd name="connsiteX6" fmla="*/ 184565 w 1113617"/>
                <a:gd name="connsiteY6" fmla="*/ 819755 h 1572655"/>
                <a:gd name="connsiteX7" fmla="*/ 0 w 1113617"/>
                <a:gd name="connsiteY7" fmla="*/ 639562 h 1572655"/>
                <a:gd name="connsiteX8" fmla="*/ 406134 w 1113617"/>
                <a:gd name="connsiteY8" fmla="*/ 5482 h 1572655"/>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 name="connsiteX0" fmla="*/ 406134 w 1113617"/>
                <a:gd name="connsiteY0" fmla="*/ 0 h 1567173"/>
                <a:gd name="connsiteX1" fmla="*/ 804748 w 1113617"/>
                <a:gd name="connsiteY1" fmla="*/ 377110 h 1567173"/>
                <a:gd name="connsiteX2" fmla="*/ 1029552 w 1113617"/>
                <a:gd name="connsiteY2" fmla="*/ 832930 h 1567173"/>
                <a:gd name="connsiteX3" fmla="*/ 1102067 w 1113617"/>
                <a:gd name="connsiteY3" fmla="*/ 1567173 h 1567173"/>
                <a:gd name="connsiteX4" fmla="*/ 380289 w 1113617"/>
                <a:gd name="connsiteY4" fmla="*/ 1460818 h 1567173"/>
                <a:gd name="connsiteX5" fmla="*/ 330521 w 1113617"/>
                <a:gd name="connsiteY5" fmla="*/ 1101560 h 1567173"/>
                <a:gd name="connsiteX6" fmla="*/ 184565 w 1113617"/>
                <a:gd name="connsiteY6" fmla="*/ 814273 h 1567173"/>
                <a:gd name="connsiteX7" fmla="*/ 0 w 1113617"/>
                <a:gd name="connsiteY7" fmla="*/ 634080 h 1567173"/>
                <a:gd name="connsiteX8" fmla="*/ 406134 w 1113617"/>
                <a:gd name="connsiteY8" fmla="*/ 0 h 156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617" h="1567173">
                  <a:moveTo>
                    <a:pt x="406134" y="0"/>
                  </a:moveTo>
                  <a:cubicBezTo>
                    <a:pt x="652023" y="92889"/>
                    <a:pt x="700845" y="238288"/>
                    <a:pt x="804748" y="377110"/>
                  </a:cubicBezTo>
                  <a:cubicBezTo>
                    <a:pt x="908651" y="515932"/>
                    <a:pt x="979999" y="634586"/>
                    <a:pt x="1029552" y="832930"/>
                  </a:cubicBezTo>
                  <a:cubicBezTo>
                    <a:pt x="1079105" y="1031274"/>
                    <a:pt x="1139226" y="1344816"/>
                    <a:pt x="1102067" y="1567173"/>
                  </a:cubicBezTo>
                  <a:lnTo>
                    <a:pt x="380289" y="1460818"/>
                  </a:lnTo>
                  <a:cubicBezTo>
                    <a:pt x="375945" y="1330071"/>
                    <a:pt x="363142" y="1209317"/>
                    <a:pt x="330521" y="1101560"/>
                  </a:cubicBezTo>
                  <a:cubicBezTo>
                    <a:pt x="297900" y="993803"/>
                    <a:pt x="257372" y="927585"/>
                    <a:pt x="184565" y="814273"/>
                  </a:cubicBezTo>
                  <a:cubicBezTo>
                    <a:pt x="32817" y="707031"/>
                    <a:pt x="87606" y="687318"/>
                    <a:pt x="0" y="634080"/>
                  </a:cubicBezTo>
                  <a:cubicBezTo>
                    <a:pt x="18134" y="449241"/>
                    <a:pt x="371389" y="185253"/>
                    <a:pt x="406134" y="0"/>
                  </a:cubicBezTo>
                  <a:close/>
                </a:path>
              </a:pathLst>
            </a:cu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solidFill>
                  <a:schemeClr val="tx1"/>
                </a:solidFill>
              </a:endParaRPr>
            </a:p>
          </p:txBody>
        </p:sp>
        <p:sp>
          <p:nvSpPr>
            <p:cNvPr id="45" name="TextBox 44">
              <a:extLst>
                <a:ext uri="{FF2B5EF4-FFF2-40B4-BE49-F238E27FC236}">
                  <a16:creationId xmlns:a16="http://schemas.microsoft.com/office/drawing/2014/main" id="{D43C82C1-4A67-5265-0BC4-1819555A2D12}"/>
                </a:ext>
              </a:extLst>
            </p:cNvPr>
            <p:cNvSpPr txBox="1"/>
            <p:nvPr/>
          </p:nvSpPr>
          <p:spPr>
            <a:xfrm rot="8206586">
              <a:off x="9801409" y="6002543"/>
              <a:ext cx="946227" cy="338554"/>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r>
                <a:rPr lang="en-US" sz="1600" dirty="0">
                  <a:solidFill>
                    <a:schemeClr val="tx1">
                      <a:lumMod val="85000"/>
                      <a:lumOff val="15000"/>
                    </a:schemeClr>
                  </a:solidFill>
                </a:rPr>
                <a:t>Test</a:t>
              </a:r>
              <a:endParaRPr lang="en-GB" sz="1600" dirty="0">
                <a:solidFill>
                  <a:schemeClr val="tx1">
                    <a:lumMod val="85000"/>
                    <a:lumOff val="15000"/>
                  </a:schemeClr>
                </a:solidFill>
              </a:endParaRPr>
            </a:p>
          </p:txBody>
        </p:sp>
      </p:grpSp>
      <p:sp>
        <p:nvSpPr>
          <p:cNvPr id="2" name="Freeform 4">
            <a:extLst>
              <a:ext uri="{FF2B5EF4-FFF2-40B4-BE49-F238E27FC236}">
                <a16:creationId xmlns:a16="http://schemas.microsoft.com/office/drawing/2014/main" id="{29D6BA82-5B7C-23B3-532A-EAC06DAA5F82}"/>
              </a:ext>
            </a:extLst>
          </p:cNvPr>
          <p:cNvSpPr/>
          <p:nvPr/>
        </p:nvSpPr>
        <p:spPr>
          <a:xfrm>
            <a:off x="-12700" y="1"/>
            <a:ext cx="557669"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13" name="Picture 12" descr="A blue and black logo&#10;&#10;Description automatically generated">
            <a:extLst>
              <a:ext uri="{FF2B5EF4-FFF2-40B4-BE49-F238E27FC236}">
                <a16:creationId xmlns:a16="http://schemas.microsoft.com/office/drawing/2014/main" id="{5C95EEB6-3AFF-0C65-0A83-A71B5557B328}"/>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TextBox 7">
            <a:extLst>
              <a:ext uri="{FF2B5EF4-FFF2-40B4-BE49-F238E27FC236}">
                <a16:creationId xmlns:a16="http://schemas.microsoft.com/office/drawing/2014/main" id="{4CA9B257-8304-DA4C-38F6-82BEFD05479C}"/>
              </a:ext>
            </a:extLst>
          </p:cNvPr>
          <p:cNvSpPr txBox="1"/>
          <p:nvPr/>
        </p:nvSpPr>
        <p:spPr>
          <a:xfrm>
            <a:off x="1157528" y="720000"/>
            <a:ext cx="9776611" cy="63530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TRAIN AND TEST DATA</a:t>
            </a:r>
          </a:p>
        </p:txBody>
      </p:sp>
    </p:spTree>
    <p:extLst>
      <p:ext uri="{BB962C8B-B14F-4D97-AF65-F5344CB8AC3E}">
        <p14:creationId xmlns:p14="http://schemas.microsoft.com/office/powerpoint/2010/main" val="1645024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MODELLING - REGRESSION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418692" y="2955469"/>
              <a:ext cx="1171043" cy="276999"/>
            </a:xfrm>
            <a:prstGeom prst="rect">
              <a:avLst/>
            </a:prstGeom>
            <a:noFill/>
          </p:spPr>
          <p:txBody>
            <a:bodyPr wrap="square" rtlCol="0">
              <a:spAutoFit/>
            </a:bodyPr>
            <a:lstStyle/>
            <a:p>
              <a:r>
                <a:rPr lang="en-US" sz="1200" dirty="0"/>
                <a:t>Exam score</a:t>
              </a:r>
              <a:endParaRPr lang="en-GB" sz="12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7" y="4447544"/>
              <a:ext cx="1449058" cy="276999"/>
            </a:xfrm>
            <a:prstGeom prst="rect">
              <a:avLst/>
            </a:prstGeom>
            <a:noFill/>
          </p:spPr>
          <p:txBody>
            <a:bodyPr wrap="square" rtlCol="0">
              <a:spAutoFit/>
            </a:bodyPr>
            <a:lstStyle/>
            <a:p>
              <a:r>
                <a:rPr lang="en-US" sz="1200" dirty="0"/>
                <a:t>Hours studied</a:t>
              </a:r>
              <a:endParaRPr lang="en-GB" sz="1200" dirty="0"/>
            </a:p>
          </p:txBody>
        </p:sp>
      </p:grpSp>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53809"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4. Interpret model parameters</a:t>
            </a:r>
          </a:p>
        </p:txBody>
      </p:sp>
      <p:sp>
        <p:nvSpPr>
          <p:cNvPr id="4" name="TextBox 3">
            <a:extLst>
              <a:ext uri="{FF2B5EF4-FFF2-40B4-BE49-F238E27FC236}">
                <a16:creationId xmlns:a16="http://schemas.microsoft.com/office/drawing/2014/main" id="{D3E76F91-EFEC-8EC9-EC0E-2C8F352EFC21}"/>
              </a:ext>
            </a:extLst>
          </p:cNvPr>
          <p:cNvSpPr txBox="1"/>
          <p:nvPr/>
        </p:nvSpPr>
        <p:spPr>
          <a:xfrm>
            <a:off x="1070740" y="2568615"/>
            <a:ext cx="5039051" cy="3747436"/>
          </a:xfrm>
          <a:prstGeom prst="rect">
            <a:avLst/>
          </a:prstGeom>
          <a:noFill/>
        </p:spPr>
        <p:txBody>
          <a:bodyPr wrap="square" rtlCol="0">
            <a:spAutoFit/>
          </a:bodyPr>
          <a:lstStyle/>
          <a:p>
            <a:pPr>
              <a:lnSpc>
                <a:spcPct val="150000"/>
              </a:lnSpc>
            </a:pPr>
            <a:r>
              <a:rPr lang="en-US" sz="1600" dirty="0">
                <a:solidFill>
                  <a:srgbClr val="404040"/>
                </a:solidFill>
                <a:latin typeface="Montserrat" pitchFamily="2" charset="77"/>
              </a:rPr>
              <a:t>Our linear regression model has this form: </a:t>
            </a:r>
          </a:p>
          <a:p>
            <a:pPr>
              <a:lnSpc>
                <a:spcPct val="150000"/>
              </a:lnSpc>
            </a:pPr>
            <a:r>
              <a:rPr lang="cy-GB" sz="1600" b="1" dirty="0">
                <a:solidFill>
                  <a:srgbClr val="404040"/>
                </a:solidFill>
                <a:latin typeface="Montserrat" pitchFamily="2" charset="77"/>
              </a:rPr>
              <a:t>ŷ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0 </a:t>
            </a:r>
            <a:r>
              <a:rPr lang="en-US" sz="1600" b="1" dirty="0">
                <a:solidFill>
                  <a:srgbClr val="404040"/>
                </a:solidFill>
                <a:latin typeface="Montserrat" pitchFamily="2" charset="77"/>
              </a:rPr>
              <a:t>+ b</a:t>
            </a:r>
            <a:r>
              <a:rPr lang="en-US" sz="1600" b="1" baseline="-25000" dirty="0">
                <a:solidFill>
                  <a:srgbClr val="404040"/>
                </a:solidFill>
                <a:latin typeface="Montserrat" pitchFamily="2" charset="77"/>
              </a:rPr>
              <a:t>1 </a:t>
            </a:r>
            <a:r>
              <a:rPr lang="en-US"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US" sz="1600" dirty="0">
              <a:solidFill>
                <a:srgbClr val="404040"/>
              </a:solidFill>
              <a:latin typeface="Montserrat" pitchFamily="2" charset="77"/>
            </a:endParaRPr>
          </a:p>
          <a:p>
            <a:pPr>
              <a:lnSpc>
                <a:spcPct val="150000"/>
              </a:lnSpc>
            </a:pPr>
            <a:r>
              <a:rPr lang="en-US" sz="1600" dirty="0">
                <a:solidFill>
                  <a:srgbClr val="404040"/>
                </a:solidFill>
                <a:latin typeface="Montserrat" pitchFamily="2" charset="77"/>
              </a:rPr>
              <a:t>And we have estimated parameters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and </a:t>
            </a: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1</a:t>
            </a:r>
            <a:r>
              <a:rPr lang="en-US" sz="1600" dirty="0">
                <a:solidFill>
                  <a:srgbClr val="404040"/>
                </a:solidFill>
                <a:latin typeface="Montserrat" pitchFamily="2" charset="77"/>
              </a:rPr>
              <a:t>. What do they mean?</a:t>
            </a:r>
          </a:p>
          <a:p>
            <a:pPr>
              <a:lnSpc>
                <a:spcPct val="150000"/>
              </a:lnSpc>
            </a:pPr>
            <a:endParaRPr lang="en-US" sz="1600" dirty="0">
              <a:solidFill>
                <a:srgbClr val="404040"/>
              </a:solidFill>
              <a:latin typeface="Montserrat" pitchFamily="2" charset="77"/>
            </a:endParaRPr>
          </a:p>
          <a:p>
            <a:pPr>
              <a:lnSpc>
                <a:spcPct val="150000"/>
              </a:lnSpc>
            </a:pP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predicted value of </a:t>
            </a:r>
            <a:r>
              <a:rPr lang="cy-GB" sz="1600" b="1" dirty="0">
                <a:solidFill>
                  <a:srgbClr val="404040"/>
                </a:solidFill>
                <a:latin typeface="Montserrat" pitchFamily="2" charset="77"/>
              </a:rPr>
              <a:t>ŷ </a:t>
            </a:r>
            <a:r>
              <a:rPr lang="cy-GB" sz="1600" dirty="0">
                <a:solidFill>
                  <a:srgbClr val="404040"/>
                </a:solidFill>
                <a:latin typeface="Montserrat" pitchFamily="2" charset="77"/>
              </a:rPr>
              <a:t>when</a:t>
            </a:r>
            <a:r>
              <a:rPr lang="cy-GB" sz="1600" b="1" dirty="0">
                <a:solidFill>
                  <a:srgbClr val="404040"/>
                </a:solidFill>
                <a:latin typeface="Montserrat" pitchFamily="2" charset="77"/>
              </a:rPr>
              <a:t> x </a:t>
            </a:r>
            <a:r>
              <a:rPr lang="cy-GB" sz="1600" dirty="0">
                <a:solidFill>
                  <a:srgbClr val="404040"/>
                </a:solidFill>
                <a:latin typeface="Montserrat" pitchFamily="2" charset="77"/>
              </a:rPr>
              <a:t>is 0</a:t>
            </a:r>
            <a:endParaRPr lang="en-US" sz="1600" dirty="0">
              <a:solidFill>
                <a:srgbClr val="404040"/>
              </a:solidFill>
              <a:latin typeface="Montserrat" pitchFamily="2" charset="77"/>
            </a:endParaRPr>
          </a:p>
          <a:p>
            <a:pPr>
              <a:lnSpc>
                <a:spcPct val="150000"/>
              </a:lnSpc>
            </a:pPr>
            <a:r>
              <a:rPr lang="en-US" sz="1600" b="1" dirty="0">
                <a:solidFill>
                  <a:srgbClr val="404040"/>
                </a:solidFill>
                <a:latin typeface="Montserrat" pitchFamily="2" charset="77"/>
              </a:rPr>
              <a:t>b</a:t>
            </a:r>
            <a:r>
              <a:rPr lang="en-US" sz="1600" b="1" baseline="-25000" dirty="0">
                <a:solidFill>
                  <a:srgbClr val="404040"/>
                </a:solidFill>
                <a:latin typeface="Montserrat" pitchFamily="2" charset="77"/>
              </a:rPr>
              <a:t>0</a:t>
            </a:r>
            <a:r>
              <a:rPr lang="en-US" sz="1600" dirty="0">
                <a:solidFill>
                  <a:srgbClr val="404040"/>
                </a:solidFill>
                <a:latin typeface="Montserrat" pitchFamily="2" charset="77"/>
              </a:rPr>
              <a:t> – the predicted change in </a:t>
            </a:r>
            <a:r>
              <a:rPr lang="cy-GB" sz="1600" b="1" dirty="0">
                <a:solidFill>
                  <a:srgbClr val="404040"/>
                </a:solidFill>
                <a:latin typeface="Montserrat" pitchFamily="2" charset="77"/>
              </a:rPr>
              <a:t>ŷ </a:t>
            </a:r>
            <a:r>
              <a:rPr lang="cy-GB" sz="1600" dirty="0">
                <a:solidFill>
                  <a:srgbClr val="404040"/>
                </a:solidFill>
                <a:latin typeface="Montserrat" pitchFamily="2" charset="77"/>
              </a:rPr>
              <a:t>for a one unit change in</a:t>
            </a:r>
            <a:r>
              <a:rPr lang="cy-GB" sz="1600" b="1" dirty="0">
                <a:solidFill>
                  <a:srgbClr val="404040"/>
                </a:solidFill>
                <a:latin typeface="Montserrat" pitchFamily="2" charset="77"/>
              </a:rPr>
              <a:t> x</a:t>
            </a:r>
            <a:endParaRPr lang="en-US" sz="1600" dirty="0">
              <a:solidFill>
                <a:srgbClr val="404040"/>
              </a:solidFill>
              <a:latin typeface="Montserrat" pitchFamily="2" charset="77"/>
            </a:endParaRPr>
          </a:p>
          <a:p>
            <a:pPr>
              <a:lnSpc>
                <a:spcPct val="150000"/>
              </a:lnSpc>
            </a:pPr>
            <a:endParaRPr lang="en-GB" sz="1600" dirty="0">
              <a:solidFill>
                <a:srgbClr val="404040"/>
              </a:solidFill>
            </a:endParaRPr>
          </a:p>
        </p:txBody>
      </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51376"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762887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3A756-10BD-AFE4-BE66-7CC07C0249BF}"/>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85F63A34-62A3-5276-CFB0-C6480CD52FB3}"/>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28DD747C-34DF-49DD-5861-69B84574DA00}"/>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4BE0EFAE-70FF-2C39-E5EB-5F722DA241EE}"/>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63529C8C-4510-43BE-AE4E-4D4CC684DB85}"/>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Linear regression</a:t>
            </a:r>
          </a:p>
        </p:txBody>
      </p:sp>
      <p:grpSp>
        <p:nvGrpSpPr>
          <p:cNvPr id="4" name="Group 4">
            <a:extLst>
              <a:ext uri="{FF2B5EF4-FFF2-40B4-BE49-F238E27FC236}">
                <a16:creationId xmlns:a16="http://schemas.microsoft.com/office/drawing/2014/main" id="{58BAC721-C3F8-66D0-4B85-A3E9FA6A23C2}"/>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823F3AEC-A10C-739A-A0C0-B050AF7B8BB9}"/>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D968DC11-3923-8656-63C2-091A4F0C87F9}"/>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C1632E3E-56E8-0AF7-1729-391F73A3EA39}"/>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12" name="Straight Connector 11">
            <a:extLst>
              <a:ext uri="{FF2B5EF4-FFF2-40B4-BE49-F238E27FC236}">
                <a16:creationId xmlns:a16="http://schemas.microsoft.com/office/drawing/2014/main" id="{516C0ED7-D5C0-4F79-708D-CC89A4E697E9}"/>
              </a:ext>
            </a:extLst>
          </p:cNvPr>
          <p:cNvCxnSpPr/>
          <p:nvPr/>
        </p:nvCxnSpPr>
        <p:spPr>
          <a:xfrm>
            <a:off x="1905000" y="2383971"/>
            <a:ext cx="0" cy="2873829"/>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D6FBCC3-00AF-EAB0-D2BC-60759237B439}"/>
              </a:ext>
            </a:extLst>
          </p:cNvPr>
          <p:cNvCxnSpPr/>
          <p:nvPr/>
        </p:nvCxnSpPr>
        <p:spPr>
          <a:xfrm>
            <a:off x="1513114" y="4996543"/>
            <a:ext cx="4865915"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911E801D-581B-2C98-FCB8-4C5B9082E4AA}"/>
              </a:ext>
            </a:extLst>
          </p:cNvPr>
          <p:cNvSpPr/>
          <p:nvPr/>
        </p:nvSpPr>
        <p:spPr>
          <a:xfrm>
            <a:off x="2558143" y="2623457"/>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3423D928-1747-957D-D764-50DCF9895691}"/>
              </a:ext>
            </a:extLst>
          </p:cNvPr>
          <p:cNvSpPr/>
          <p:nvPr/>
        </p:nvSpPr>
        <p:spPr>
          <a:xfrm>
            <a:off x="2634343" y="3142376"/>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76C3B68F-CACF-CF1A-9278-8AEAEEEDF885}"/>
              </a:ext>
            </a:extLst>
          </p:cNvPr>
          <p:cNvSpPr/>
          <p:nvPr/>
        </p:nvSpPr>
        <p:spPr>
          <a:xfrm>
            <a:off x="3337546" y="3142376"/>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7A79FEBA-6030-65FA-DECF-1DB0BAAE1BCD}"/>
              </a:ext>
            </a:extLst>
          </p:cNvPr>
          <p:cNvSpPr/>
          <p:nvPr/>
        </p:nvSpPr>
        <p:spPr>
          <a:xfrm>
            <a:off x="3053443" y="2883575"/>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9A07592B-C779-AE4C-2C69-75DDA2E460C5}"/>
              </a:ext>
            </a:extLst>
          </p:cNvPr>
          <p:cNvSpPr/>
          <p:nvPr/>
        </p:nvSpPr>
        <p:spPr>
          <a:xfrm>
            <a:off x="4554583" y="4341261"/>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C885BE5F-52B4-EC23-FC8C-5391FF366C26}"/>
              </a:ext>
            </a:extLst>
          </p:cNvPr>
          <p:cNvSpPr/>
          <p:nvPr/>
        </p:nvSpPr>
        <p:spPr>
          <a:xfrm>
            <a:off x="3733800" y="3943135"/>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6386AB03-6C1A-B287-5BAB-12F455AF2EB7}"/>
              </a:ext>
            </a:extLst>
          </p:cNvPr>
          <p:cNvSpPr/>
          <p:nvPr/>
        </p:nvSpPr>
        <p:spPr>
          <a:xfrm>
            <a:off x="3489946" y="3661295"/>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2480A56-E6CE-DC8E-806C-27A6A152B172}"/>
              </a:ext>
            </a:extLst>
          </p:cNvPr>
          <p:cNvSpPr/>
          <p:nvPr/>
        </p:nvSpPr>
        <p:spPr>
          <a:xfrm>
            <a:off x="4303123" y="3770086"/>
            <a:ext cx="152400" cy="152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F4EDEDE2-EC19-899F-FD7A-0974293CE92F}"/>
              </a:ext>
            </a:extLst>
          </p:cNvPr>
          <p:cNvSpPr txBox="1"/>
          <p:nvPr/>
        </p:nvSpPr>
        <p:spPr>
          <a:xfrm rot="16200000">
            <a:off x="996453" y="3187707"/>
            <a:ext cx="1287772" cy="369332"/>
          </a:xfrm>
          <a:prstGeom prst="rect">
            <a:avLst/>
          </a:prstGeom>
          <a:noFill/>
        </p:spPr>
        <p:txBody>
          <a:bodyPr wrap="square" rtlCol="0">
            <a:spAutoFit/>
          </a:bodyPr>
          <a:lstStyle/>
          <a:p>
            <a:r>
              <a:rPr lang="en-GB" dirty="0"/>
              <a:t>Life exp</a:t>
            </a:r>
          </a:p>
        </p:txBody>
      </p:sp>
      <p:sp>
        <p:nvSpPr>
          <p:cNvPr id="24" name="TextBox 23">
            <a:extLst>
              <a:ext uri="{FF2B5EF4-FFF2-40B4-BE49-F238E27FC236}">
                <a16:creationId xmlns:a16="http://schemas.microsoft.com/office/drawing/2014/main" id="{69B4CE19-699C-B007-06FB-6365FCB29929}"/>
              </a:ext>
            </a:extLst>
          </p:cNvPr>
          <p:cNvSpPr txBox="1"/>
          <p:nvPr/>
        </p:nvSpPr>
        <p:spPr>
          <a:xfrm>
            <a:off x="3520426" y="5032763"/>
            <a:ext cx="1287772" cy="369332"/>
          </a:xfrm>
          <a:prstGeom prst="rect">
            <a:avLst/>
          </a:prstGeom>
          <a:noFill/>
        </p:spPr>
        <p:txBody>
          <a:bodyPr wrap="square" rtlCol="0">
            <a:spAutoFit/>
          </a:bodyPr>
          <a:lstStyle/>
          <a:p>
            <a:r>
              <a:rPr lang="en-GB" dirty="0"/>
              <a:t>Cigarettes</a:t>
            </a:r>
          </a:p>
        </p:txBody>
      </p:sp>
      <p:cxnSp>
        <p:nvCxnSpPr>
          <p:cNvPr id="26" name="Straight Connector 25">
            <a:extLst>
              <a:ext uri="{FF2B5EF4-FFF2-40B4-BE49-F238E27FC236}">
                <a16:creationId xmlns:a16="http://schemas.microsoft.com/office/drawing/2014/main" id="{6CAD9B97-A9A5-C352-F55B-13AFF644034A}"/>
              </a:ext>
            </a:extLst>
          </p:cNvPr>
          <p:cNvCxnSpPr/>
          <p:nvPr/>
        </p:nvCxnSpPr>
        <p:spPr>
          <a:xfrm>
            <a:off x="2007340" y="2585357"/>
            <a:ext cx="4172480" cy="2593972"/>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B7109E8-A58C-FEDE-D98E-5FEAA05BEDEB}"/>
              </a:ext>
            </a:extLst>
          </p:cNvPr>
          <p:cNvSpPr txBox="1"/>
          <p:nvPr/>
        </p:nvSpPr>
        <p:spPr>
          <a:xfrm>
            <a:off x="5896251" y="4511051"/>
            <a:ext cx="411480" cy="369332"/>
          </a:xfrm>
          <a:prstGeom prst="rect">
            <a:avLst/>
          </a:prstGeom>
          <a:noFill/>
        </p:spPr>
        <p:txBody>
          <a:bodyPr wrap="square" rtlCol="0">
            <a:spAutoFit/>
          </a:bodyPr>
          <a:lstStyle/>
          <a:p>
            <a:r>
              <a:rPr lang="en-GB" dirty="0"/>
              <a:t>?</a:t>
            </a:r>
          </a:p>
        </p:txBody>
      </p:sp>
      <p:sp>
        <p:nvSpPr>
          <p:cNvPr id="28" name="Oval 27">
            <a:extLst>
              <a:ext uri="{FF2B5EF4-FFF2-40B4-BE49-F238E27FC236}">
                <a16:creationId xmlns:a16="http://schemas.microsoft.com/office/drawing/2014/main" id="{91205E2C-2868-53BE-BA4E-6D0E2E67F9C6}"/>
              </a:ext>
            </a:extLst>
          </p:cNvPr>
          <p:cNvSpPr/>
          <p:nvPr/>
        </p:nvSpPr>
        <p:spPr>
          <a:xfrm>
            <a:off x="5730065" y="4835938"/>
            <a:ext cx="332373" cy="332373"/>
          </a:xfrm>
          <a:prstGeom prst="ellipse">
            <a:avLst/>
          </a:prstGeom>
          <a:noFill/>
          <a:ln w="190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82078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CENTERING PREDICTORS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66053"/>
            <a:ext cx="5376241"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The intercept is the outcome value we get when the predictors are at 0. But some predictors do not include 0 in their range so then the intercept doesn't make much sense.</a:t>
            </a:r>
          </a:p>
        </p:txBody>
      </p:sp>
      <p:grpSp>
        <p:nvGrpSpPr>
          <p:cNvPr id="34" name="Group 33">
            <a:extLst>
              <a:ext uri="{FF2B5EF4-FFF2-40B4-BE49-F238E27FC236}">
                <a16:creationId xmlns:a16="http://schemas.microsoft.com/office/drawing/2014/main" id="{0E9A51AD-B490-BEB3-4832-CE7D1F807BB0}"/>
              </a:ext>
            </a:extLst>
          </p:cNvPr>
          <p:cNvGrpSpPr/>
          <p:nvPr/>
        </p:nvGrpSpPr>
        <p:grpSpPr>
          <a:xfrm>
            <a:off x="3638200" y="4069629"/>
            <a:ext cx="2269775" cy="1091584"/>
            <a:chOff x="3638200" y="4330888"/>
            <a:chExt cx="2269775" cy="1091584"/>
          </a:xfrm>
        </p:grpSpPr>
        <p:grpSp>
          <p:nvGrpSpPr>
            <p:cNvPr id="13" name="Group 12">
              <a:extLst>
                <a:ext uri="{FF2B5EF4-FFF2-40B4-BE49-F238E27FC236}">
                  <a16:creationId xmlns:a16="http://schemas.microsoft.com/office/drawing/2014/main" id="{5A7FE9D8-11F8-41E1-B567-190D3F363201}"/>
                </a:ext>
              </a:extLst>
            </p:cNvPr>
            <p:cNvGrpSpPr/>
            <p:nvPr/>
          </p:nvGrpSpPr>
          <p:grpSpPr>
            <a:xfrm>
              <a:off x="3638200" y="4330888"/>
              <a:ext cx="1197050" cy="1091584"/>
              <a:chOff x="786529" y="5250121"/>
              <a:chExt cx="1197050" cy="1091584"/>
            </a:xfrm>
          </p:grpSpPr>
          <p:pic>
            <p:nvPicPr>
              <p:cNvPr id="14" name="Graphic 13" descr="Normal Distribution outline">
                <a:extLst>
                  <a:ext uri="{FF2B5EF4-FFF2-40B4-BE49-F238E27FC236}">
                    <a16:creationId xmlns:a16="http://schemas.microsoft.com/office/drawing/2014/main" id="{2F2F1B8D-8927-4465-E463-8A1AC00FF8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9875" y="5250121"/>
                <a:ext cx="914400" cy="914400"/>
              </a:xfrm>
              <a:prstGeom prst="rect">
                <a:avLst/>
              </a:prstGeom>
            </p:spPr>
          </p:pic>
          <p:sp>
            <p:nvSpPr>
              <p:cNvPr id="15" name="Rectangle 14">
                <a:extLst>
                  <a:ext uri="{FF2B5EF4-FFF2-40B4-BE49-F238E27FC236}">
                    <a16:creationId xmlns:a16="http://schemas.microsoft.com/office/drawing/2014/main" id="{1A9BE803-F69D-62F6-4E64-C89669990470}"/>
                  </a:ext>
                </a:extLst>
              </p:cNvPr>
              <p:cNvSpPr/>
              <p:nvPr/>
            </p:nvSpPr>
            <p:spPr>
              <a:xfrm>
                <a:off x="1070108" y="5315813"/>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6" name="Straight Connector 15">
                <a:extLst>
                  <a:ext uri="{FF2B5EF4-FFF2-40B4-BE49-F238E27FC236}">
                    <a16:creationId xmlns:a16="http://schemas.microsoft.com/office/drawing/2014/main" id="{6756D67D-98D1-30B0-6315-E6D111EC75E1}"/>
                  </a:ext>
                </a:extLst>
              </p:cNvPr>
              <p:cNvCxnSpPr/>
              <p:nvPr/>
            </p:nvCxnSpPr>
            <p:spPr>
              <a:xfrm flipH="1">
                <a:off x="786529" y="6022012"/>
                <a:ext cx="43669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7A14E21-CF42-C909-B636-9F8F1FE7F5C8}"/>
                  </a:ext>
                </a:extLst>
              </p:cNvPr>
              <p:cNvCxnSpPr>
                <a:cxnSpLocks/>
              </p:cNvCxnSpPr>
              <p:nvPr/>
            </p:nvCxnSpPr>
            <p:spPr>
              <a:xfrm flipV="1">
                <a:off x="796181" y="5401957"/>
                <a:ext cx="0" cy="620055"/>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72A08AE-9A1E-4DB7-2CBE-99A8C833FE7F}"/>
                  </a:ext>
                </a:extLst>
              </p:cNvPr>
              <p:cNvCxnSpPr/>
              <p:nvPr/>
            </p:nvCxnSpPr>
            <p:spPr>
              <a:xfrm>
                <a:off x="1541693" y="6022012"/>
                <a:ext cx="0" cy="60316"/>
              </a:xfrm>
              <a:prstGeom prst="line">
                <a:avLst/>
              </a:prstGeom>
              <a:ln w="19050"/>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A874D36B-8FE1-A9BE-E4A9-1593A02407E8}"/>
                  </a:ext>
                </a:extLst>
              </p:cNvPr>
              <p:cNvSpPr txBox="1"/>
              <p:nvPr/>
            </p:nvSpPr>
            <p:spPr>
              <a:xfrm>
                <a:off x="1324426" y="6064706"/>
                <a:ext cx="659153" cy="276999"/>
              </a:xfrm>
              <a:prstGeom prst="rect">
                <a:avLst/>
              </a:prstGeom>
              <a:noFill/>
            </p:spPr>
            <p:txBody>
              <a:bodyPr wrap="square" rtlCol="0">
                <a:spAutoFit/>
              </a:bodyPr>
              <a:lstStyle/>
              <a:p>
                <a:r>
                  <a:rPr lang="da-DK" sz="1200" dirty="0">
                    <a:latin typeface="Montserrat" panose="00000500000000000000" pitchFamily="2" charset="0"/>
                  </a:rPr>
                  <a:t>  X̄ </a:t>
                </a:r>
                <a:endParaRPr lang="en-GB" sz="1200" dirty="0">
                  <a:latin typeface="Montserrat" panose="00000500000000000000" pitchFamily="2" charset="0"/>
                </a:endParaRPr>
              </a:p>
            </p:txBody>
          </p:sp>
        </p:grpSp>
        <p:grpSp>
          <p:nvGrpSpPr>
            <p:cNvPr id="25" name="Group 24">
              <a:extLst>
                <a:ext uri="{FF2B5EF4-FFF2-40B4-BE49-F238E27FC236}">
                  <a16:creationId xmlns:a16="http://schemas.microsoft.com/office/drawing/2014/main" id="{8284C2CA-8523-E1FA-D6E9-AF5FC2085E38}"/>
                </a:ext>
              </a:extLst>
            </p:cNvPr>
            <p:cNvGrpSpPr/>
            <p:nvPr/>
          </p:nvGrpSpPr>
          <p:grpSpPr>
            <a:xfrm>
              <a:off x="4993575" y="4330888"/>
              <a:ext cx="914400" cy="1091584"/>
              <a:chOff x="2141904" y="5250121"/>
              <a:chExt cx="914400" cy="1091584"/>
            </a:xfrm>
          </p:grpSpPr>
          <p:pic>
            <p:nvPicPr>
              <p:cNvPr id="28" name="Graphic 27" descr="Normal Distribution outline">
                <a:extLst>
                  <a:ext uri="{FF2B5EF4-FFF2-40B4-BE49-F238E27FC236}">
                    <a16:creationId xmlns:a16="http://schemas.microsoft.com/office/drawing/2014/main" id="{0D4F84BC-13E4-2409-8363-521DA3643B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29" name="Rectangle 28">
                <a:extLst>
                  <a:ext uri="{FF2B5EF4-FFF2-40B4-BE49-F238E27FC236}">
                    <a16:creationId xmlns:a16="http://schemas.microsoft.com/office/drawing/2014/main" id="{45A0F8FC-0312-37AD-6BE7-3BD4511F710C}"/>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Straight Connector 29">
                <a:extLst>
                  <a:ext uri="{FF2B5EF4-FFF2-40B4-BE49-F238E27FC236}">
                    <a16:creationId xmlns:a16="http://schemas.microsoft.com/office/drawing/2014/main" id="{7BB3C5D8-55C6-ABB0-E900-147F8B6B3645}"/>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ADD4E6F4-B504-491C-1AF4-2D50CDA2F158}"/>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32" name="Straight Connector 31">
                <a:extLst>
                  <a:ext uri="{FF2B5EF4-FFF2-40B4-BE49-F238E27FC236}">
                    <a16:creationId xmlns:a16="http://schemas.microsoft.com/office/drawing/2014/main" id="{A2B39D5C-D5F0-95EC-5F69-AC24A679B0BA}"/>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33" name="Straight Arrow Connector 32">
              <a:extLst>
                <a:ext uri="{FF2B5EF4-FFF2-40B4-BE49-F238E27FC236}">
                  <a16:creationId xmlns:a16="http://schemas.microsoft.com/office/drawing/2014/main" id="{235CB391-0B76-C604-DC90-0FC7DDC8194D}"/>
                </a:ext>
              </a:extLst>
            </p:cNvPr>
            <p:cNvCxnSpPr/>
            <p:nvPr/>
          </p:nvCxnSpPr>
          <p:spPr>
            <a:xfrm>
              <a:off x="4828472" y="4788088"/>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TextBox 9">
            <a:extLst>
              <a:ext uri="{FF2B5EF4-FFF2-40B4-BE49-F238E27FC236}">
                <a16:creationId xmlns:a16="http://schemas.microsoft.com/office/drawing/2014/main" id="{CF3D65B7-C223-3050-03BC-9CF60BFD59A3}"/>
              </a:ext>
            </a:extLst>
          </p:cNvPr>
          <p:cNvSpPr txBox="1"/>
          <p:nvPr/>
        </p:nvSpPr>
        <p:spPr>
          <a:xfrm>
            <a:off x="855794" y="3589604"/>
            <a:ext cx="5376241" cy="1199687"/>
          </a:xfrm>
          <a:prstGeom prst="rect">
            <a:avLst/>
          </a:prstGeom>
        </p:spPr>
        <p:txBody>
          <a:bodyPr wrap="square" lIns="0" tIns="0" rIns="0" bIns="0" rtlCol="0" anchor="t">
            <a:spAutoFit/>
          </a:bodyPr>
          <a:lstStyle/>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Fix: </a:t>
            </a:r>
          </a:p>
          <a:p>
            <a:pPr>
              <a:lnSpc>
                <a:spcPct val="150000"/>
              </a:lnSpc>
            </a:pPr>
            <a:r>
              <a:rPr lang="en-US" b="1" dirty="0">
                <a:solidFill>
                  <a:srgbClr val="404040"/>
                </a:solidFill>
                <a:latin typeface="Montserrat" pitchFamily="2" charset="77"/>
              </a:rPr>
              <a:t>Center</a:t>
            </a:r>
            <a:r>
              <a:rPr lang="en-US" dirty="0">
                <a:solidFill>
                  <a:srgbClr val="404040"/>
                </a:solidFill>
                <a:latin typeface="Montserrat" pitchFamily="2" charset="77"/>
              </a:rPr>
              <a:t> the predictor.</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5203907"/>
            <a:ext cx="5376241"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Now the intercept is the outcome we expect when the predictor takes its </a:t>
            </a:r>
            <a:r>
              <a:rPr lang="en-US" b="1" dirty="0">
                <a:solidFill>
                  <a:srgbClr val="404040"/>
                </a:solidFill>
                <a:latin typeface="Montserrat" pitchFamily="2" charset="77"/>
              </a:rPr>
              <a:t>mean</a:t>
            </a:r>
            <a:r>
              <a:rPr lang="en-US" dirty="0">
                <a:solidFill>
                  <a:srgbClr val="404040"/>
                </a:solidFill>
                <a:latin typeface="Montserrat" pitchFamily="2" charset="77"/>
              </a:rPr>
              <a:t> value. This does </a:t>
            </a:r>
            <a:r>
              <a:rPr lang="en-US" b="1" dirty="0">
                <a:solidFill>
                  <a:srgbClr val="404040"/>
                </a:solidFill>
                <a:latin typeface="Montserrat" pitchFamily="2" charset="77"/>
              </a:rPr>
              <a:t>not</a:t>
            </a:r>
            <a:r>
              <a:rPr lang="en-US" dirty="0">
                <a:solidFill>
                  <a:srgbClr val="404040"/>
                </a:solidFill>
                <a:latin typeface="Montserrat" pitchFamily="2" charset="77"/>
              </a:rPr>
              <a:t> change the predictive performance!</a:t>
            </a:r>
          </a:p>
          <a:p>
            <a:pPr>
              <a:lnSpc>
                <a:spcPct val="150000"/>
              </a:lnSpc>
            </a:pPr>
            <a:endParaRPr lang="en-US" dirty="0">
              <a:solidFill>
                <a:srgbClr val="404040"/>
              </a:solidFill>
              <a:latin typeface="Montserrat" pitchFamily="2" charset="77"/>
            </a:endParaRPr>
          </a:p>
        </p:txBody>
      </p:sp>
      <p:pic>
        <p:nvPicPr>
          <p:cNvPr id="4" name="Picture 3" descr="A diagram of a line of dots&#10;&#10;Description automatically generated with medium confidence">
            <a:extLst>
              <a:ext uri="{FF2B5EF4-FFF2-40B4-BE49-F238E27FC236}">
                <a16:creationId xmlns:a16="http://schemas.microsoft.com/office/drawing/2014/main" id="{9BCF5727-ADAC-5B1F-DBB7-02650CEEE3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32675" y="2071614"/>
            <a:ext cx="4221552" cy="3239273"/>
          </a:xfrm>
          <a:prstGeom prst="rect">
            <a:avLst/>
          </a:prstGeom>
        </p:spPr>
      </p:pic>
      <p:sp>
        <p:nvSpPr>
          <p:cNvPr id="9" name="Rectangle 8">
            <a:extLst>
              <a:ext uri="{FF2B5EF4-FFF2-40B4-BE49-F238E27FC236}">
                <a16:creationId xmlns:a16="http://schemas.microsoft.com/office/drawing/2014/main" id="{858E5A88-4E12-1424-BB3A-614C424B733B}"/>
              </a:ext>
            </a:extLst>
          </p:cNvPr>
          <p:cNvSpPr/>
          <p:nvPr/>
        </p:nvSpPr>
        <p:spPr>
          <a:xfrm>
            <a:off x="7132675" y="5307027"/>
            <a:ext cx="4368577" cy="47891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45B03FB3-72D0-D9E0-E6E2-6EB0A53D56B1}"/>
              </a:ext>
            </a:extLst>
          </p:cNvPr>
          <p:cNvSpPr txBox="1"/>
          <p:nvPr/>
        </p:nvSpPr>
        <p:spPr>
          <a:xfrm>
            <a:off x="8161251" y="5340256"/>
            <a:ext cx="2519759" cy="307777"/>
          </a:xfrm>
          <a:prstGeom prst="rect">
            <a:avLst/>
          </a:prstGeom>
          <a:noFill/>
        </p:spPr>
        <p:txBody>
          <a:bodyPr wrap="square" rtlCol="0">
            <a:spAutoFit/>
          </a:bodyPr>
          <a:lstStyle/>
          <a:p>
            <a:pPr algn="ctr"/>
            <a:r>
              <a:rPr lang="en-US" sz="1400" dirty="0"/>
              <a:t>Intercept: -32.4</a:t>
            </a:r>
          </a:p>
        </p:txBody>
      </p:sp>
      <p:sp>
        <p:nvSpPr>
          <p:cNvPr id="24" name="Rectangle 23">
            <a:extLst>
              <a:ext uri="{FF2B5EF4-FFF2-40B4-BE49-F238E27FC236}">
                <a16:creationId xmlns:a16="http://schemas.microsoft.com/office/drawing/2014/main" id="{E263A066-A0CB-4832-EA1D-C1E0C5FA40F4}"/>
              </a:ext>
            </a:extLst>
          </p:cNvPr>
          <p:cNvSpPr/>
          <p:nvPr/>
        </p:nvSpPr>
        <p:spPr>
          <a:xfrm>
            <a:off x="7132674" y="1770162"/>
            <a:ext cx="4368578" cy="3014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4BE45C11-187E-3F6E-B68E-42B334F4937D}"/>
              </a:ext>
            </a:extLst>
          </p:cNvPr>
          <p:cNvSpPr txBox="1"/>
          <p:nvPr/>
        </p:nvSpPr>
        <p:spPr>
          <a:xfrm>
            <a:off x="7836008" y="1811189"/>
            <a:ext cx="3170246" cy="307777"/>
          </a:xfrm>
          <a:prstGeom prst="rect">
            <a:avLst/>
          </a:prstGeom>
          <a:noFill/>
        </p:spPr>
        <p:txBody>
          <a:bodyPr wrap="square" rtlCol="0">
            <a:spAutoFit/>
          </a:bodyPr>
          <a:lstStyle/>
          <a:p>
            <a:r>
              <a:rPr lang="en-US" sz="1400" dirty="0"/>
              <a:t>Linear Regression Boston Housing</a:t>
            </a:r>
            <a:endParaRPr lang="en-GB" sz="1400" dirty="0"/>
          </a:p>
        </p:txBody>
      </p:sp>
      <p:sp>
        <p:nvSpPr>
          <p:cNvPr id="27" name="Rectangle 26">
            <a:extLst>
              <a:ext uri="{FF2B5EF4-FFF2-40B4-BE49-F238E27FC236}">
                <a16:creationId xmlns:a16="http://schemas.microsoft.com/office/drawing/2014/main" id="{4F2F2022-4C30-BF62-1345-F5D930555594}"/>
              </a:ext>
            </a:extLst>
          </p:cNvPr>
          <p:cNvSpPr/>
          <p:nvPr/>
        </p:nvSpPr>
        <p:spPr>
          <a:xfrm>
            <a:off x="11336206" y="1770162"/>
            <a:ext cx="165046" cy="36523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8" descr="A graph of blue and orange dots&#10;&#10;Description automatically generated">
            <a:extLst>
              <a:ext uri="{FF2B5EF4-FFF2-40B4-BE49-F238E27FC236}">
                <a16:creationId xmlns:a16="http://schemas.microsoft.com/office/drawing/2014/main" id="{A6E1E6D8-71A0-427C-E087-526FC24FBC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0848" y="2076726"/>
            <a:ext cx="4214999" cy="3240000"/>
          </a:xfrm>
          <a:prstGeom prst="rect">
            <a:avLst/>
          </a:prstGeom>
        </p:spPr>
      </p:pic>
      <p:sp>
        <p:nvSpPr>
          <p:cNvPr id="40" name="TextBox 39">
            <a:extLst>
              <a:ext uri="{FF2B5EF4-FFF2-40B4-BE49-F238E27FC236}">
                <a16:creationId xmlns:a16="http://schemas.microsoft.com/office/drawing/2014/main" id="{102AD1EB-367D-9573-0470-ECD7BC7536F1}"/>
              </a:ext>
            </a:extLst>
          </p:cNvPr>
          <p:cNvSpPr txBox="1"/>
          <p:nvPr/>
        </p:nvSpPr>
        <p:spPr>
          <a:xfrm>
            <a:off x="8155852" y="5356866"/>
            <a:ext cx="2519759" cy="307777"/>
          </a:xfrm>
          <a:prstGeom prst="rect">
            <a:avLst/>
          </a:prstGeom>
          <a:noFill/>
        </p:spPr>
        <p:txBody>
          <a:bodyPr wrap="square" rtlCol="0">
            <a:spAutoFit/>
          </a:bodyPr>
          <a:lstStyle/>
          <a:p>
            <a:pPr algn="ctr"/>
            <a:r>
              <a:rPr lang="en-US" sz="1400" dirty="0"/>
              <a:t>Intercept: 22.4</a:t>
            </a:r>
          </a:p>
        </p:txBody>
      </p:sp>
    </p:spTree>
    <p:extLst>
      <p:ext uri="{BB962C8B-B14F-4D97-AF65-F5344CB8AC3E}">
        <p14:creationId xmlns:p14="http://schemas.microsoft.com/office/powerpoint/2010/main" val="239505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21" grpId="0"/>
      <p:bldP spid="4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SCALING PREDICTORS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66053"/>
            <a:ext cx="10375271" cy="784189"/>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Another technique that is sometimes employed is scaling the predictors (features). </a:t>
            </a:r>
          </a:p>
          <a:p>
            <a:pPr>
              <a:lnSpc>
                <a:spcPct val="150000"/>
              </a:lnSpc>
            </a:pPr>
            <a:r>
              <a:rPr lang="en-US" dirty="0">
                <a:solidFill>
                  <a:srgbClr val="404040"/>
                </a:solidFill>
                <a:latin typeface="Montserrat" pitchFamily="2" charset="77"/>
              </a:rPr>
              <a:t>This means moving them from whichever scale they are on to a scale with a std dev of 1.</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4244183"/>
            <a:ext cx="9308114" cy="1615186"/>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This also does </a:t>
            </a:r>
            <a:r>
              <a:rPr lang="en-US" b="1" dirty="0">
                <a:solidFill>
                  <a:srgbClr val="404040"/>
                </a:solidFill>
                <a:latin typeface="Montserrat" pitchFamily="2" charset="77"/>
              </a:rPr>
              <a:t>not</a:t>
            </a:r>
            <a:r>
              <a:rPr lang="en-US" dirty="0">
                <a:solidFill>
                  <a:srgbClr val="404040"/>
                </a:solidFill>
                <a:latin typeface="Montserrat" pitchFamily="2" charset="77"/>
              </a:rPr>
              <a:t> change the predictive performance! But it has implications for the interpretation:</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r>
              <a:rPr lang="en-US" b="1" dirty="0">
                <a:solidFill>
                  <a:srgbClr val="404040"/>
                </a:solidFill>
                <a:latin typeface="Montserrat" pitchFamily="2" charset="77"/>
              </a:rPr>
              <a:t> </a:t>
            </a:r>
          </a:p>
          <a:p>
            <a:pPr>
              <a:lnSpc>
                <a:spcPct val="150000"/>
              </a:lnSpc>
            </a:pPr>
            <a:endParaRPr lang="en-US" dirty="0">
              <a:solidFill>
                <a:srgbClr val="404040"/>
              </a:solidFill>
              <a:latin typeface="Montserrat" pitchFamily="2" charset="77"/>
            </a:endParaRPr>
          </a:p>
        </p:txBody>
      </p:sp>
      <p:grpSp>
        <p:nvGrpSpPr>
          <p:cNvPr id="48" name="Group 47">
            <a:extLst>
              <a:ext uri="{FF2B5EF4-FFF2-40B4-BE49-F238E27FC236}">
                <a16:creationId xmlns:a16="http://schemas.microsoft.com/office/drawing/2014/main" id="{04BEB3FA-F6C3-09B3-C6B9-5020E8A4425E}"/>
              </a:ext>
            </a:extLst>
          </p:cNvPr>
          <p:cNvGrpSpPr/>
          <p:nvPr/>
        </p:nvGrpSpPr>
        <p:grpSpPr>
          <a:xfrm>
            <a:off x="4697535" y="2848185"/>
            <a:ext cx="2053314" cy="1294512"/>
            <a:chOff x="2141904" y="3995746"/>
            <a:chExt cx="2053314" cy="1294512"/>
          </a:xfrm>
        </p:grpSpPr>
        <p:grpSp>
          <p:nvGrpSpPr>
            <p:cNvPr id="3" name="Group 2">
              <a:extLst>
                <a:ext uri="{FF2B5EF4-FFF2-40B4-BE49-F238E27FC236}">
                  <a16:creationId xmlns:a16="http://schemas.microsoft.com/office/drawing/2014/main" id="{D1C6B29C-4C62-2A64-595A-47B3FE59C823}"/>
                </a:ext>
              </a:extLst>
            </p:cNvPr>
            <p:cNvGrpSpPr/>
            <p:nvPr/>
          </p:nvGrpSpPr>
          <p:grpSpPr>
            <a:xfrm>
              <a:off x="2141904" y="3995746"/>
              <a:ext cx="914400" cy="1091584"/>
              <a:chOff x="2141904" y="5250121"/>
              <a:chExt cx="914400" cy="1091584"/>
            </a:xfrm>
          </p:grpSpPr>
          <p:pic>
            <p:nvPicPr>
              <p:cNvPr id="5" name="Graphic 4" descr="Normal Distribution outline">
                <a:extLst>
                  <a:ext uri="{FF2B5EF4-FFF2-40B4-BE49-F238E27FC236}">
                    <a16:creationId xmlns:a16="http://schemas.microsoft.com/office/drawing/2014/main" id="{C173B685-53E0-E795-7703-A6FFB674DB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6" name="Rectangle 5">
                <a:extLst>
                  <a:ext uri="{FF2B5EF4-FFF2-40B4-BE49-F238E27FC236}">
                    <a16:creationId xmlns:a16="http://schemas.microsoft.com/office/drawing/2014/main" id="{7A297D55-AC7E-F420-0717-22C870F28F5F}"/>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a:extLst>
                  <a:ext uri="{FF2B5EF4-FFF2-40B4-BE49-F238E27FC236}">
                    <a16:creationId xmlns:a16="http://schemas.microsoft.com/office/drawing/2014/main" id="{8DAB4362-D4C1-E590-FD26-29A55B64AE44}"/>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5152BF1B-1739-3244-2EAC-945C93BB4DE7}"/>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10" name="Straight Connector 9">
                <a:extLst>
                  <a:ext uri="{FF2B5EF4-FFF2-40B4-BE49-F238E27FC236}">
                    <a16:creationId xmlns:a16="http://schemas.microsoft.com/office/drawing/2014/main" id="{3260D208-9381-FCD1-E36B-C7E721EE2B48}"/>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E5007A37-3B5C-7330-EDD7-1A4D13732858}"/>
                </a:ext>
              </a:extLst>
            </p:cNvPr>
            <p:cNvGrpSpPr/>
            <p:nvPr/>
          </p:nvGrpSpPr>
          <p:grpSpPr>
            <a:xfrm>
              <a:off x="3280818" y="3995746"/>
              <a:ext cx="914400" cy="1294512"/>
              <a:chOff x="3280818" y="5250121"/>
              <a:chExt cx="914400" cy="1294512"/>
            </a:xfrm>
          </p:grpSpPr>
          <p:grpSp>
            <p:nvGrpSpPr>
              <p:cNvPr id="12" name="Group 11">
                <a:extLst>
                  <a:ext uri="{FF2B5EF4-FFF2-40B4-BE49-F238E27FC236}">
                    <a16:creationId xmlns:a16="http://schemas.microsoft.com/office/drawing/2014/main" id="{F2F58EA3-2A68-BBBD-6108-6CACD7EA60DB}"/>
                  </a:ext>
                </a:extLst>
              </p:cNvPr>
              <p:cNvGrpSpPr/>
              <p:nvPr/>
            </p:nvGrpSpPr>
            <p:grpSpPr>
              <a:xfrm>
                <a:off x="3280818" y="5250121"/>
                <a:ext cx="914400" cy="1091584"/>
                <a:chOff x="2141904" y="5250121"/>
                <a:chExt cx="914400" cy="1091584"/>
              </a:xfrm>
            </p:grpSpPr>
            <p:pic>
              <p:nvPicPr>
                <p:cNvPr id="42" name="Graphic 41" descr="Normal Distribution outline">
                  <a:extLst>
                    <a:ext uri="{FF2B5EF4-FFF2-40B4-BE49-F238E27FC236}">
                      <a16:creationId xmlns:a16="http://schemas.microsoft.com/office/drawing/2014/main" id="{8847BE05-E67F-9344-C1B4-F4A7993015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1904" y="5250121"/>
                  <a:ext cx="914400" cy="914400"/>
                </a:xfrm>
                <a:prstGeom prst="rect">
                  <a:avLst/>
                </a:prstGeom>
              </p:spPr>
            </p:pic>
            <p:sp>
              <p:nvSpPr>
                <p:cNvPr id="43" name="Rectangle 42">
                  <a:extLst>
                    <a:ext uri="{FF2B5EF4-FFF2-40B4-BE49-F238E27FC236}">
                      <a16:creationId xmlns:a16="http://schemas.microsoft.com/office/drawing/2014/main" id="{75E373BA-F035-3B86-4AAB-D55C700A656E}"/>
                    </a:ext>
                  </a:extLst>
                </p:cNvPr>
                <p:cNvSpPr/>
                <p:nvPr/>
              </p:nvSpPr>
              <p:spPr>
                <a:xfrm>
                  <a:off x="2171325" y="5272891"/>
                  <a:ext cx="139742" cy="737563"/>
                </a:xfrm>
                <a:prstGeom prst="rect">
                  <a:avLst/>
                </a:prstGeom>
                <a:solidFill>
                  <a:srgbClr val="F4F4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Straight Connector 43">
                  <a:extLst>
                    <a:ext uri="{FF2B5EF4-FFF2-40B4-BE49-F238E27FC236}">
                      <a16:creationId xmlns:a16="http://schemas.microsoft.com/office/drawing/2014/main" id="{46F3CC65-9F67-D0BE-37BA-3F5D29DA6328}"/>
                    </a:ext>
                  </a:extLst>
                </p:cNvPr>
                <p:cNvCxnSpPr>
                  <a:cxnSpLocks/>
                </p:cNvCxnSpPr>
                <p:nvPr/>
              </p:nvCxnSpPr>
              <p:spPr>
                <a:xfrm flipV="1">
                  <a:off x="2640080" y="5401957"/>
                  <a:ext cx="0" cy="620055"/>
                </a:xfrm>
                <a:prstGeom prst="line">
                  <a:avLst/>
                </a:prstGeom>
                <a:ln w="19050"/>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8F2DCC6F-438B-6F80-EC7A-027A1A7C9602}"/>
                    </a:ext>
                  </a:extLst>
                </p:cNvPr>
                <p:cNvSpPr txBox="1"/>
                <p:nvPr/>
              </p:nvSpPr>
              <p:spPr>
                <a:xfrm>
                  <a:off x="2498157" y="6064706"/>
                  <a:ext cx="303993" cy="276999"/>
                </a:xfrm>
                <a:prstGeom prst="rect">
                  <a:avLst/>
                </a:prstGeom>
                <a:noFill/>
              </p:spPr>
              <p:txBody>
                <a:bodyPr wrap="square" rtlCol="0">
                  <a:spAutoFit/>
                </a:bodyPr>
                <a:lstStyle/>
                <a:p>
                  <a:r>
                    <a:rPr lang="en-GB" sz="1200" dirty="0">
                      <a:latin typeface="Montserrat" panose="00000500000000000000" pitchFamily="2" charset="0"/>
                    </a:rPr>
                    <a:t>0</a:t>
                  </a:r>
                </a:p>
              </p:txBody>
            </p:sp>
            <p:cxnSp>
              <p:nvCxnSpPr>
                <p:cNvPr id="46" name="Straight Connector 45">
                  <a:extLst>
                    <a:ext uri="{FF2B5EF4-FFF2-40B4-BE49-F238E27FC236}">
                      <a16:creationId xmlns:a16="http://schemas.microsoft.com/office/drawing/2014/main" id="{D201E341-2E64-054B-3560-801139A6D661}"/>
                    </a:ext>
                  </a:extLst>
                </p:cNvPr>
                <p:cNvCxnSpPr/>
                <p:nvPr/>
              </p:nvCxnSpPr>
              <p:spPr>
                <a:xfrm>
                  <a:off x="2640501" y="6010454"/>
                  <a:ext cx="0" cy="60316"/>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38" name="Straight Arrow Connector 37">
                <a:extLst>
                  <a:ext uri="{FF2B5EF4-FFF2-40B4-BE49-F238E27FC236}">
                    <a16:creationId xmlns:a16="http://schemas.microsoft.com/office/drawing/2014/main" id="{3D6FE7A0-9D85-01E8-DE37-146D23119A58}"/>
                  </a:ext>
                </a:extLst>
              </p:cNvPr>
              <p:cNvCxnSpPr/>
              <p:nvPr/>
            </p:nvCxnSpPr>
            <p:spPr>
              <a:xfrm>
                <a:off x="3651469" y="5684594"/>
                <a:ext cx="255050"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6A565CC-69F9-D658-C3E9-1E226B7C03BE}"/>
                  </a:ext>
                </a:extLst>
              </p:cNvPr>
              <p:cNvSpPr txBox="1"/>
              <p:nvPr/>
            </p:nvSpPr>
            <p:spPr>
              <a:xfrm>
                <a:off x="3477367" y="6267634"/>
                <a:ext cx="626139" cy="276999"/>
              </a:xfrm>
              <a:prstGeom prst="rect">
                <a:avLst/>
              </a:prstGeom>
              <a:noFill/>
            </p:spPr>
            <p:txBody>
              <a:bodyPr wrap="square" rtlCol="0">
                <a:spAutoFit/>
              </a:bodyPr>
              <a:lstStyle/>
              <a:p>
                <a:r>
                  <a:rPr lang="en-GB" sz="1200" dirty="0" err="1">
                    <a:latin typeface="Montserrat" panose="00000500000000000000" pitchFamily="2" charset="0"/>
                  </a:rPr>
                  <a:t>sd</a:t>
                </a:r>
                <a:r>
                  <a:rPr lang="en-GB" sz="1200" dirty="0">
                    <a:latin typeface="Montserrat" panose="00000500000000000000" pitchFamily="2" charset="0"/>
                  </a:rPr>
                  <a:t> = 1</a:t>
                </a:r>
              </a:p>
            </p:txBody>
          </p:sp>
        </p:grpSp>
        <p:cxnSp>
          <p:nvCxnSpPr>
            <p:cNvPr id="47" name="Straight Arrow Connector 46">
              <a:extLst>
                <a:ext uri="{FF2B5EF4-FFF2-40B4-BE49-F238E27FC236}">
                  <a16:creationId xmlns:a16="http://schemas.microsoft.com/office/drawing/2014/main" id="{3DF3A3A0-B2FC-EEEB-BC09-50CFFBD53695}"/>
                </a:ext>
              </a:extLst>
            </p:cNvPr>
            <p:cNvCxnSpPr/>
            <p:nvPr/>
          </p:nvCxnSpPr>
          <p:spPr>
            <a:xfrm>
              <a:off x="3125060" y="4430219"/>
              <a:ext cx="2550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TextBox 9">
            <a:extLst>
              <a:ext uri="{FF2B5EF4-FFF2-40B4-BE49-F238E27FC236}">
                <a16:creationId xmlns:a16="http://schemas.microsoft.com/office/drawing/2014/main" id="{B3A7616A-1671-636D-0502-73CD36101B6C}"/>
              </a:ext>
            </a:extLst>
          </p:cNvPr>
          <p:cNvSpPr txBox="1"/>
          <p:nvPr/>
        </p:nvSpPr>
        <p:spPr>
          <a:xfrm>
            <a:off x="5994361" y="4819711"/>
            <a:ext cx="5376241" cy="1199687"/>
          </a:xfrm>
          <a:prstGeom prst="rect">
            <a:avLst/>
          </a:prstGeom>
        </p:spPr>
        <p:txBody>
          <a:bodyPr wrap="square" lIns="0" tIns="0" rIns="0" bIns="0" rtlCol="0" anchor="t">
            <a:spAutoFit/>
          </a:bodyPr>
          <a:lstStyle/>
          <a:p>
            <a:pPr>
              <a:lnSpc>
                <a:spcPct val="150000"/>
              </a:lnSpc>
            </a:pPr>
            <a:r>
              <a:rPr lang="en-US" b="1" dirty="0">
                <a:solidFill>
                  <a:srgbClr val="404040"/>
                </a:solidFill>
                <a:latin typeface="Montserrat" pitchFamily="2" charset="77"/>
              </a:rPr>
              <a:t>x</a:t>
            </a:r>
            <a:r>
              <a:rPr lang="en-US" b="1" baseline="-25000" dirty="0">
                <a:solidFill>
                  <a:srgbClr val="404040"/>
                </a:solidFill>
                <a:latin typeface="Montserrat" pitchFamily="2" charset="77"/>
              </a:rPr>
              <a:t>1  </a:t>
            </a:r>
            <a:r>
              <a:rPr lang="en-US" dirty="0">
                <a:solidFill>
                  <a:srgbClr val="404040"/>
                </a:solidFill>
                <a:latin typeface="Montserrat" pitchFamily="2" charset="77"/>
              </a:rPr>
              <a:t>the number of cigarettes smoked </a:t>
            </a:r>
          </a:p>
          <a:p>
            <a:pPr>
              <a:lnSpc>
                <a:spcPct val="150000"/>
              </a:lnSpc>
            </a:pPr>
            <a:r>
              <a:rPr lang="en-US" b="1" dirty="0">
                <a:solidFill>
                  <a:srgbClr val="404040"/>
                </a:solidFill>
                <a:latin typeface="Montserrat" pitchFamily="2" charset="77"/>
              </a:rPr>
              <a:t>x</a:t>
            </a:r>
            <a:r>
              <a:rPr lang="en-US" b="1" baseline="-25000" dirty="0">
                <a:solidFill>
                  <a:srgbClr val="404040"/>
                </a:solidFill>
                <a:latin typeface="Montserrat" pitchFamily="2" charset="77"/>
              </a:rPr>
              <a:t>2</a:t>
            </a:r>
            <a:r>
              <a:rPr lang="en-US" dirty="0">
                <a:solidFill>
                  <a:srgbClr val="404040"/>
                </a:solidFill>
                <a:latin typeface="Montserrat" pitchFamily="2" charset="77"/>
              </a:rPr>
              <a:t> the number of minutes of exercise</a:t>
            </a:r>
          </a:p>
          <a:p>
            <a:pPr>
              <a:lnSpc>
                <a:spcPct val="150000"/>
              </a:lnSpc>
            </a:pPr>
            <a:r>
              <a:rPr lang="cy-GB" b="1" dirty="0">
                <a:solidFill>
                  <a:srgbClr val="404040"/>
                </a:solidFill>
                <a:latin typeface="Montserrat" pitchFamily="2" charset="77"/>
              </a:rPr>
              <a:t>ŷ</a:t>
            </a:r>
            <a:r>
              <a:rPr lang="en-US" dirty="0">
                <a:solidFill>
                  <a:srgbClr val="404040"/>
                </a:solidFill>
                <a:latin typeface="Montserrat" pitchFamily="2" charset="77"/>
              </a:rPr>
              <a:t>  the life expectancy</a:t>
            </a:r>
          </a:p>
        </p:txBody>
      </p:sp>
      <p:grpSp>
        <p:nvGrpSpPr>
          <p:cNvPr id="53" name="Group 52">
            <a:extLst>
              <a:ext uri="{FF2B5EF4-FFF2-40B4-BE49-F238E27FC236}">
                <a16:creationId xmlns:a16="http://schemas.microsoft.com/office/drawing/2014/main" id="{3BB0CC47-C718-4C20-E324-73DFB2588471}"/>
              </a:ext>
            </a:extLst>
          </p:cNvPr>
          <p:cNvGrpSpPr/>
          <p:nvPr/>
        </p:nvGrpSpPr>
        <p:grpSpPr>
          <a:xfrm>
            <a:off x="534508" y="5113483"/>
            <a:ext cx="3322922" cy="1349404"/>
            <a:chOff x="546700" y="5211019"/>
            <a:chExt cx="3322922" cy="1349404"/>
          </a:xfrm>
        </p:grpSpPr>
        <p:sp>
          <p:nvSpPr>
            <p:cNvPr id="50" name="Oval 49">
              <a:extLst>
                <a:ext uri="{FF2B5EF4-FFF2-40B4-BE49-F238E27FC236}">
                  <a16:creationId xmlns:a16="http://schemas.microsoft.com/office/drawing/2014/main" id="{63BE9BAC-045C-0ACC-87C3-96985E484542}"/>
                </a:ext>
              </a:extLst>
            </p:cNvPr>
            <p:cNvSpPr/>
            <p:nvPr/>
          </p:nvSpPr>
          <p:spPr>
            <a:xfrm>
              <a:off x="1681155" y="5211019"/>
              <a:ext cx="407640" cy="422030"/>
            </a:xfrm>
            <a:prstGeom prst="ellipse">
              <a:avLst/>
            </a:prstGeom>
            <a:noFill/>
            <a:ln w="38100">
              <a:solidFill>
                <a:srgbClr val="BFB5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9">
              <a:extLst>
                <a:ext uri="{FF2B5EF4-FFF2-40B4-BE49-F238E27FC236}">
                  <a16:creationId xmlns:a16="http://schemas.microsoft.com/office/drawing/2014/main" id="{8814723D-6EED-DC86-29CE-5C7E12A7118A}"/>
                </a:ext>
              </a:extLst>
            </p:cNvPr>
            <p:cNvSpPr txBox="1"/>
            <p:nvPr/>
          </p:nvSpPr>
          <p:spPr>
            <a:xfrm>
              <a:off x="546700" y="6067980"/>
              <a:ext cx="3322922"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Change in life exp. estimate for each extra daily cigarette.</a:t>
              </a:r>
            </a:p>
          </p:txBody>
        </p:sp>
        <p:sp>
          <p:nvSpPr>
            <p:cNvPr id="52" name="Freeform 6">
              <a:extLst>
                <a:ext uri="{FF2B5EF4-FFF2-40B4-BE49-F238E27FC236}">
                  <a16:creationId xmlns:a16="http://schemas.microsoft.com/office/drawing/2014/main" id="{86BE19C1-481D-F3D1-26B3-B8B4B3ACDC1C}"/>
                </a:ext>
              </a:extLst>
            </p:cNvPr>
            <p:cNvSpPr/>
            <p:nvPr/>
          </p:nvSpPr>
          <p:spPr>
            <a:xfrm rot="6603074" flipH="1" flipV="1">
              <a:off x="1792746" y="5818869"/>
              <a:ext cx="439634" cy="111184"/>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K" dirty="0"/>
            </a:p>
          </p:txBody>
        </p:sp>
      </p:grpSp>
      <p:grpSp>
        <p:nvGrpSpPr>
          <p:cNvPr id="59" name="Group 58">
            <a:extLst>
              <a:ext uri="{FF2B5EF4-FFF2-40B4-BE49-F238E27FC236}">
                <a16:creationId xmlns:a16="http://schemas.microsoft.com/office/drawing/2014/main" id="{3EB4B2D1-30C0-570D-D82D-2ACEB127DD09}"/>
              </a:ext>
            </a:extLst>
          </p:cNvPr>
          <p:cNvGrpSpPr/>
          <p:nvPr/>
        </p:nvGrpSpPr>
        <p:grpSpPr>
          <a:xfrm>
            <a:off x="2543092" y="5100230"/>
            <a:ext cx="3791533" cy="1379571"/>
            <a:chOff x="2543092" y="5100230"/>
            <a:chExt cx="3791533" cy="1379571"/>
          </a:xfrm>
        </p:grpSpPr>
        <p:sp>
          <p:nvSpPr>
            <p:cNvPr id="55" name="TextBox 9">
              <a:extLst>
                <a:ext uri="{FF2B5EF4-FFF2-40B4-BE49-F238E27FC236}">
                  <a16:creationId xmlns:a16="http://schemas.microsoft.com/office/drawing/2014/main" id="{24A5595D-A444-FB4F-6274-A3F16A4200D7}"/>
                </a:ext>
              </a:extLst>
            </p:cNvPr>
            <p:cNvSpPr txBox="1"/>
            <p:nvPr/>
          </p:nvSpPr>
          <p:spPr>
            <a:xfrm>
              <a:off x="2709190" y="5987358"/>
              <a:ext cx="3625435"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Change in life exp. estimate for each extra minute of exercise.</a:t>
              </a:r>
            </a:p>
          </p:txBody>
        </p:sp>
        <p:grpSp>
          <p:nvGrpSpPr>
            <p:cNvPr id="58" name="Group 57">
              <a:extLst>
                <a:ext uri="{FF2B5EF4-FFF2-40B4-BE49-F238E27FC236}">
                  <a16:creationId xmlns:a16="http://schemas.microsoft.com/office/drawing/2014/main" id="{301465F5-3E39-BCB5-0DD5-CA181ED077A5}"/>
                </a:ext>
              </a:extLst>
            </p:cNvPr>
            <p:cNvGrpSpPr/>
            <p:nvPr/>
          </p:nvGrpSpPr>
          <p:grpSpPr>
            <a:xfrm>
              <a:off x="2543092" y="5100230"/>
              <a:ext cx="407640" cy="939184"/>
              <a:chOff x="2543092" y="5100230"/>
              <a:chExt cx="407640" cy="939184"/>
            </a:xfrm>
          </p:grpSpPr>
          <p:sp>
            <p:nvSpPr>
              <p:cNvPr id="54" name="Oval 53">
                <a:extLst>
                  <a:ext uri="{FF2B5EF4-FFF2-40B4-BE49-F238E27FC236}">
                    <a16:creationId xmlns:a16="http://schemas.microsoft.com/office/drawing/2014/main" id="{61063A36-509A-821E-D2CE-74A186AE4D7D}"/>
                  </a:ext>
                </a:extLst>
              </p:cNvPr>
              <p:cNvSpPr/>
              <p:nvPr/>
            </p:nvSpPr>
            <p:spPr>
              <a:xfrm>
                <a:off x="2543092" y="5100230"/>
                <a:ext cx="407640" cy="422030"/>
              </a:xfrm>
              <a:prstGeom prst="ellipse">
                <a:avLst/>
              </a:prstGeom>
              <a:noFill/>
              <a:ln w="38100">
                <a:solidFill>
                  <a:srgbClr val="065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6">
                <a:extLst>
                  <a:ext uri="{FF2B5EF4-FFF2-40B4-BE49-F238E27FC236}">
                    <a16:creationId xmlns:a16="http://schemas.microsoft.com/office/drawing/2014/main" id="{E3CCB123-7778-5F91-41F8-51FDD1CF629F}"/>
                  </a:ext>
                </a:extLst>
              </p:cNvPr>
              <p:cNvSpPr/>
              <p:nvPr/>
            </p:nvSpPr>
            <p:spPr>
              <a:xfrm rot="14996926" flipV="1">
                <a:off x="2566938" y="5764005"/>
                <a:ext cx="439634" cy="111184"/>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DK" dirty="0"/>
              </a:p>
            </p:txBody>
          </p:sp>
        </p:grpSp>
      </p:grpSp>
      <p:grpSp>
        <p:nvGrpSpPr>
          <p:cNvPr id="62" name="Group 61">
            <a:extLst>
              <a:ext uri="{FF2B5EF4-FFF2-40B4-BE49-F238E27FC236}">
                <a16:creationId xmlns:a16="http://schemas.microsoft.com/office/drawing/2014/main" id="{F4427525-3C69-090A-0F8E-BABD1B89AEBE}"/>
              </a:ext>
            </a:extLst>
          </p:cNvPr>
          <p:cNvGrpSpPr/>
          <p:nvPr/>
        </p:nvGrpSpPr>
        <p:grpSpPr>
          <a:xfrm>
            <a:off x="2568019" y="5069919"/>
            <a:ext cx="3035444" cy="545397"/>
            <a:chOff x="2568019" y="5069919"/>
            <a:chExt cx="3035444" cy="545397"/>
          </a:xfrm>
        </p:grpSpPr>
        <p:sp>
          <p:nvSpPr>
            <p:cNvPr id="60" name="Oval 59">
              <a:extLst>
                <a:ext uri="{FF2B5EF4-FFF2-40B4-BE49-F238E27FC236}">
                  <a16:creationId xmlns:a16="http://schemas.microsoft.com/office/drawing/2014/main" id="{31DF25E5-97BB-4087-F1AF-BB2EC681319F}"/>
                </a:ext>
              </a:extLst>
            </p:cNvPr>
            <p:cNvSpPr/>
            <p:nvPr/>
          </p:nvSpPr>
          <p:spPr>
            <a:xfrm>
              <a:off x="2568019" y="5069919"/>
              <a:ext cx="808757" cy="486024"/>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Box 9">
              <a:extLst>
                <a:ext uri="{FF2B5EF4-FFF2-40B4-BE49-F238E27FC236}">
                  <a16:creationId xmlns:a16="http://schemas.microsoft.com/office/drawing/2014/main" id="{FA0CBA23-91A4-6587-5B22-B20E112AA019}"/>
                </a:ext>
              </a:extLst>
            </p:cNvPr>
            <p:cNvSpPr txBox="1"/>
            <p:nvPr/>
          </p:nvSpPr>
          <p:spPr>
            <a:xfrm>
              <a:off x="3531029" y="5122873"/>
              <a:ext cx="2072434"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Size of product is </a:t>
              </a:r>
            </a:p>
            <a:p>
              <a:r>
                <a:rPr lang="en-US" sz="1600" dirty="0">
                  <a:solidFill>
                    <a:srgbClr val="404040"/>
                  </a:solidFill>
                  <a:latin typeface="Montserrat" pitchFamily="2" charset="77"/>
                </a:rPr>
                <a:t>constrained</a:t>
              </a:r>
            </a:p>
          </p:txBody>
        </p:sp>
      </p:grpSp>
    </p:spTree>
    <p:extLst>
      <p:ext uri="{BB962C8B-B14F-4D97-AF65-F5344CB8AC3E}">
        <p14:creationId xmlns:p14="http://schemas.microsoft.com/office/powerpoint/2010/main" val="257412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5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a:extLst>
            <a:ext uri="{FF2B5EF4-FFF2-40B4-BE49-F238E27FC236}">
              <a16:creationId xmlns:a16="http://schemas.microsoft.com/office/drawing/2014/main" id="{C756751B-FF7A-8D9E-B299-48E0E2A0E01D}"/>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F3A7ED61-BDAD-03E4-C832-F7330E845590}"/>
              </a:ext>
            </a:extLst>
          </p:cNvPr>
          <p:cNvSpPr/>
          <p:nvPr/>
        </p:nvSpPr>
        <p:spPr>
          <a:xfrm>
            <a:off x="-25" y="274186"/>
            <a:ext cx="12192009" cy="1402459"/>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5" name="Freeform 5">
            <a:extLst>
              <a:ext uri="{FF2B5EF4-FFF2-40B4-BE49-F238E27FC236}">
                <a16:creationId xmlns:a16="http://schemas.microsoft.com/office/drawing/2014/main" id="{5F49BFDC-71AD-42FD-55DF-C7D68741D0A8}"/>
              </a:ext>
            </a:extLst>
          </p:cNvPr>
          <p:cNvSpPr/>
          <p:nvPr/>
        </p:nvSpPr>
        <p:spPr>
          <a:xfrm>
            <a:off x="10871200" y="458730"/>
            <a:ext cx="928503" cy="928503"/>
          </a:xfrm>
          <a:custGeom>
            <a:avLst/>
            <a:gdLst/>
            <a:ahLst/>
            <a:cxnLst/>
            <a:rect l="l" t="t" r="r" b="b"/>
            <a:pathLst>
              <a:path w="1392754" h="1392754">
                <a:moveTo>
                  <a:pt x="0" y="0"/>
                </a:moveTo>
                <a:lnTo>
                  <a:pt x="1392754" y="0"/>
                </a:lnTo>
                <a:lnTo>
                  <a:pt x="1392754" y="1392754"/>
                </a:lnTo>
                <a:lnTo>
                  <a:pt x="0" y="1392754"/>
                </a:lnTo>
                <a:lnTo>
                  <a:pt x="0" y="0"/>
                </a:lnTo>
                <a:close/>
              </a:path>
            </a:pathLst>
          </a:custGeom>
          <a:blipFill>
            <a:blip r:embed="rId3"/>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7" name="Title 1">
            <a:extLst>
              <a:ext uri="{FF2B5EF4-FFF2-40B4-BE49-F238E27FC236}">
                <a16:creationId xmlns:a16="http://schemas.microsoft.com/office/drawing/2014/main" id="{265BD6C3-7FBA-C192-D631-8E4487FBC4A5}"/>
              </a:ext>
            </a:extLst>
          </p:cNvPr>
          <p:cNvSpPr txBox="1">
            <a:spLocks/>
          </p:cNvSpPr>
          <p:nvPr/>
        </p:nvSpPr>
        <p:spPr>
          <a:xfrm>
            <a:off x="604155" y="703273"/>
            <a:ext cx="6944127" cy="511975"/>
          </a:xfrm>
          <a:prstGeom prst="rect">
            <a:avLst/>
          </a:prstGeom>
        </p:spPr>
        <p:txBody>
          <a:bodyPr>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l"/>
            <a:r>
              <a:rPr lang="en-US" sz="3600" b="1" dirty="0">
                <a:solidFill>
                  <a:srgbClr val="404040"/>
                </a:solidFill>
                <a:latin typeface="Montserrat" pitchFamily="2" charset="77"/>
                <a:cs typeface="Futura Condensed Medium" panose="020B0602020204020303" pitchFamily="34" charset="-79"/>
              </a:rPr>
              <a:t>TEACHERS</a:t>
            </a:r>
          </a:p>
        </p:txBody>
      </p:sp>
      <p:pic>
        <p:nvPicPr>
          <p:cNvPr id="6" name="Picture 5" descr="A person smiling at camera&#10;&#10;AI-generated content may be incorrect.">
            <a:extLst>
              <a:ext uri="{FF2B5EF4-FFF2-40B4-BE49-F238E27FC236}">
                <a16:creationId xmlns:a16="http://schemas.microsoft.com/office/drawing/2014/main" id="{C0A9FA13-EB97-8CA6-A144-7BD89EBA99F7}"/>
              </a:ext>
            </a:extLst>
          </p:cNvPr>
          <p:cNvPicPr>
            <a:picLocks noChangeAspect="1"/>
          </p:cNvPicPr>
          <p:nvPr/>
        </p:nvPicPr>
        <p:blipFill>
          <a:blip r:embed="rId4">
            <a:extLst>
              <a:ext uri="{28A0092B-C50C-407E-A947-70E740481C1C}">
                <a14:useLocalDpi xmlns:a14="http://schemas.microsoft.com/office/drawing/2010/main" val="0"/>
              </a:ext>
            </a:extLst>
          </a:blip>
          <a:srcRect l="32141" r="19252" b="11570"/>
          <a:stretch/>
        </p:blipFill>
        <p:spPr>
          <a:xfrm>
            <a:off x="774374" y="2199190"/>
            <a:ext cx="1656309" cy="1643604"/>
          </a:xfrm>
          <a:prstGeom prst="ellipse">
            <a:avLst/>
          </a:prstGeom>
        </p:spPr>
      </p:pic>
      <p:pic>
        <p:nvPicPr>
          <p:cNvPr id="10" name="Picture 9" descr="A person smiling at camera&#10;&#10;AI-generated content may be incorrect.">
            <a:extLst>
              <a:ext uri="{FF2B5EF4-FFF2-40B4-BE49-F238E27FC236}">
                <a16:creationId xmlns:a16="http://schemas.microsoft.com/office/drawing/2014/main" id="{77FA5618-9382-A804-77CA-E87224AB6C5D}"/>
              </a:ext>
            </a:extLst>
          </p:cNvPr>
          <p:cNvPicPr>
            <a:picLocks noChangeAspect="1"/>
          </p:cNvPicPr>
          <p:nvPr/>
        </p:nvPicPr>
        <p:blipFill rotWithShape="1">
          <a:blip r:embed="rId5">
            <a:extLst>
              <a:ext uri="{28A0092B-C50C-407E-A947-70E740481C1C}">
                <a14:useLocalDpi xmlns:a14="http://schemas.microsoft.com/office/drawing/2010/main" val="0"/>
              </a:ext>
            </a:extLst>
          </a:blip>
          <a:srcRect l="13233" r="35549" b="6102"/>
          <a:stretch/>
        </p:blipFill>
        <p:spPr>
          <a:xfrm>
            <a:off x="774374" y="4506110"/>
            <a:ext cx="1656309" cy="1656309"/>
          </a:xfrm>
          <a:prstGeom prst="ellipse">
            <a:avLst/>
          </a:prstGeom>
        </p:spPr>
      </p:pic>
      <p:pic>
        <p:nvPicPr>
          <p:cNvPr id="13" name="Picture 12" descr="A person with long hair and bangs&#10;&#10;AI-generated content may be incorrect.">
            <a:extLst>
              <a:ext uri="{FF2B5EF4-FFF2-40B4-BE49-F238E27FC236}">
                <a16:creationId xmlns:a16="http://schemas.microsoft.com/office/drawing/2014/main" id="{019FFF05-BFFB-A225-C9AE-D1503D3FAC5C}"/>
              </a:ext>
            </a:extLst>
          </p:cNvPr>
          <p:cNvPicPr>
            <a:picLocks noChangeAspect="1"/>
          </p:cNvPicPr>
          <p:nvPr/>
        </p:nvPicPr>
        <p:blipFill rotWithShape="1">
          <a:blip r:embed="rId6">
            <a:extLst>
              <a:ext uri="{28A0092B-C50C-407E-A947-70E740481C1C}">
                <a14:useLocalDpi xmlns:a14="http://schemas.microsoft.com/office/drawing/2010/main" val="0"/>
              </a:ext>
            </a:extLst>
          </a:blip>
          <a:srcRect l="35012" r="13345" b="5303"/>
          <a:stretch/>
        </p:blipFill>
        <p:spPr>
          <a:xfrm>
            <a:off x="5076449" y="2199190"/>
            <a:ext cx="1656309" cy="1656309"/>
          </a:xfrm>
          <a:prstGeom prst="ellipse">
            <a:avLst/>
          </a:prstGeom>
        </p:spPr>
      </p:pic>
      <p:pic>
        <p:nvPicPr>
          <p:cNvPr id="17" name="Picture 16" descr="A person in a black and white shirt&#10;&#10;AI-generated content may be incorrect.">
            <a:extLst>
              <a:ext uri="{FF2B5EF4-FFF2-40B4-BE49-F238E27FC236}">
                <a16:creationId xmlns:a16="http://schemas.microsoft.com/office/drawing/2014/main" id="{411A0935-E247-6C96-9918-BAD9DAA3FEA6}"/>
              </a:ext>
            </a:extLst>
          </p:cNvPr>
          <p:cNvPicPr>
            <a:picLocks noChangeAspect="1"/>
          </p:cNvPicPr>
          <p:nvPr/>
        </p:nvPicPr>
        <p:blipFill rotWithShape="1">
          <a:blip r:embed="rId7">
            <a:extLst>
              <a:ext uri="{28A0092B-C50C-407E-A947-70E740481C1C}">
                <a14:useLocalDpi xmlns:a14="http://schemas.microsoft.com/office/drawing/2010/main" val="0"/>
              </a:ext>
            </a:extLst>
          </a:blip>
          <a:srcRect l="27632" t="9111" r="31808" b="16706"/>
          <a:stretch/>
        </p:blipFill>
        <p:spPr>
          <a:xfrm>
            <a:off x="5076449" y="4506110"/>
            <a:ext cx="1656309" cy="1656309"/>
          </a:xfrm>
          <a:prstGeom prst="ellipse">
            <a:avLst/>
          </a:prstGeom>
        </p:spPr>
      </p:pic>
      <p:sp>
        <p:nvSpPr>
          <p:cNvPr id="22" name="TextBox 21">
            <a:extLst>
              <a:ext uri="{FF2B5EF4-FFF2-40B4-BE49-F238E27FC236}">
                <a16:creationId xmlns:a16="http://schemas.microsoft.com/office/drawing/2014/main" id="{2947E0E1-A449-439B-7880-E3B2A81B8B89}"/>
              </a:ext>
            </a:extLst>
          </p:cNvPr>
          <p:cNvSpPr txBox="1"/>
          <p:nvPr/>
        </p:nvSpPr>
        <p:spPr>
          <a:xfrm>
            <a:off x="2604301" y="2713216"/>
            <a:ext cx="1944547" cy="615553"/>
          </a:xfrm>
          <a:prstGeom prst="rect">
            <a:avLst/>
          </a:prstGeom>
          <a:noFill/>
        </p:spPr>
        <p:txBody>
          <a:bodyPr wrap="square" rtlCol="0">
            <a:spAutoFit/>
          </a:bodyPr>
          <a:lstStyle/>
          <a:p>
            <a:r>
              <a:rPr lang="en-GB" dirty="0"/>
              <a:t>Helene Wegener</a:t>
            </a:r>
          </a:p>
          <a:p>
            <a:r>
              <a:rPr lang="en-GB" sz="1600" dirty="0" err="1">
                <a:solidFill>
                  <a:schemeClr val="tx1">
                    <a:lumMod val="50000"/>
                    <a:lumOff val="50000"/>
                  </a:schemeClr>
                </a:solidFill>
              </a:rPr>
              <a:t>HeaDS</a:t>
            </a:r>
            <a:endParaRPr lang="en-GB" sz="1600" dirty="0">
              <a:solidFill>
                <a:schemeClr val="tx1">
                  <a:lumMod val="50000"/>
                  <a:lumOff val="50000"/>
                </a:schemeClr>
              </a:solidFill>
            </a:endParaRPr>
          </a:p>
        </p:txBody>
      </p:sp>
      <p:sp>
        <p:nvSpPr>
          <p:cNvPr id="23" name="TextBox 22">
            <a:extLst>
              <a:ext uri="{FF2B5EF4-FFF2-40B4-BE49-F238E27FC236}">
                <a16:creationId xmlns:a16="http://schemas.microsoft.com/office/drawing/2014/main" id="{DDA1760C-E5D5-23D4-5C66-1E63F5ABCE4A}"/>
              </a:ext>
            </a:extLst>
          </p:cNvPr>
          <p:cNvSpPr txBox="1"/>
          <p:nvPr/>
        </p:nvSpPr>
        <p:spPr>
          <a:xfrm>
            <a:off x="2604302" y="4464784"/>
            <a:ext cx="1944547" cy="1938992"/>
          </a:xfrm>
          <a:prstGeom prst="rect">
            <a:avLst/>
          </a:prstGeom>
          <a:noFill/>
        </p:spPr>
        <p:txBody>
          <a:bodyPr wrap="square" rtlCol="0">
            <a:spAutoFit/>
          </a:bodyPr>
          <a:lstStyle/>
          <a:p>
            <a:r>
              <a:rPr lang="en-GB" dirty="0"/>
              <a:t>Inigo Prada- Luengo</a:t>
            </a:r>
          </a:p>
          <a:p>
            <a:endParaRPr lang="en-GB" dirty="0"/>
          </a:p>
          <a:p>
            <a:r>
              <a:rPr lang="da-DK" sz="1600" b="0" i="0" dirty="0" err="1">
                <a:solidFill>
                  <a:schemeClr val="tx1">
                    <a:lumMod val="50000"/>
                    <a:lumOff val="50000"/>
                  </a:schemeClr>
                </a:solidFill>
                <a:effectLst/>
                <a:latin typeface="Slack-Lato"/>
              </a:rPr>
              <a:t>Genomic</a:t>
            </a:r>
            <a:r>
              <a:rPr lang="da-DK" sz="1600" b="0" i="0" dirty="0">
                <a:solidFill>
                  <a:schemeClr val="tx1">
                    <a:lumMod val="50000"/>
                    <a:lumOff val="50000"/>
                  </a:schemeClr>
                </a:solidFill>
                <a:effectLst/>
                <a:latin typeface="Slack-Lato"/>
              </a:rPr>
              <a:t> </a:t>
            </a:r>
            <a:r>
              <a:rPr lang="da-DK" sz="1600" b="0" i="0" dirty="0" err="1">
                <a:solidFill>
                  <a:schemeClr val="tx1">
                    <a:lumMod val="50000"/>
                    <a:lumOff val="50000"/>
                  </a:schemeClr>
                </a:solidFill>
                <a:effectLst/>
                <a:latin typeface="Slack-Lato"/>
              </a:rPr>
              <a:t>Medicine</a:t>
            </a:r>
            <a:r>
              <a:rPr lang="da-DK" sz="1600" dirty="0">
                <a:solidFill>
                  <a:schemeClr val="tx1">
                    <a:lumMod val="50000"/>
                    <a:lumOff val="50000"/>
                  </a:schemeClr>
                </a:solidFill>
                <a:latin typeface="Slack-Lato"/>
              </a:rPr>
              <a:t> (</a:t>
            </a:r>
            <a:r>
              <a:rPr lang="da-DK" sz="1600" b="0" i="0" dirty="0" err="1">
                <a:solidFill>
                  <a:schemeClr val="tx1">
                    <a:lumMod val="50000"/>
                    <a:lumOff val="50000"/>
                  </a:schemeClr>
                </a:solidFill>
                <a:effectLst/>
                <a:latin typeface="Slack-Lato"/>
              </a:rPr>
              <a:t>Righospitalet</a:t>
            </a:r>
            <a:r>
              <a:rPr lang="da-DK" sz="1600" b="0" i="0" dirty="0">
                <a:solidFill>
                  <a:schemeClr val="tx1">
                    <a:lumMod val="50000"/>
                    <a:lumOff val="50000"/>
                  </a:schemeClr>
                </a:solidFill>
                <a:effectLst/>
                <a:latin typeface="Slack-Lato"/>
              </a:rPr>
              <a:t>) and </a:t>
            </a:r>
            <a:r>
              <a:rPr lang="da-DK" sz="1600" b="0" i="0" dirty="0" err="1">
                <a:solidFill>
                  <a:schemeClr val="tx1">
                    <a:lumMod val="50000"/>
                    <a:lumOff val="50000"/>
                  </a:schemeClr>
                </a:solidFill>
                <a:effectLst/>
                <a:latin typeface="Slack-Lato"/>
              </a:rPr>
              <a:t>HeaDS</a:t>
            </a:r>
            <a:endParaRPr lang="en-GB" sz="1600" dirty="0">
              <a:solidFill>
                <a:schemeClr val="tx1">
                  <a:lumMod val="50000"/>
                  <a:lumOff val="50000"/>
                </a:schemeClr>
              </a:solidFill>
            </a:endParaRPr>
          </a:p>
          <a:p>
            <a:endParaRPr lang="en-GB" dirty="0"/>
          </a:p>
        </p:txBody>
      </p:sp>
      <p:sp>
        <p:nvSpPr>
          <p:cNvPr id="24" name="TextBox 23">
            <a:extLst>
              <a:ext uri="{FF2B5EF4-FFF2-40B4-BE49-F238E27FC236}">
                <a16:creationId xmlns:a16="http://schemas.microsoft.com/office/drawing/2014/main" id="{3A6F2B1E-EE50-64C4-341A-F62336A06082}"/>
              </a:ext>
            </a:extLst>
          </p:cNvPr>
          <p:cNvSpPr txBox="1"/>
          <p:nvPr/>
        </p:nvSpPr>
        <p:spPr>
          <a:xfrm>
            <a:off x="6969886" y="2559327"/>
            <a:ext cx="1944547" cy="923330"/>
          </a:xfrm>
          <a:prstGeom prst="rect">
            <a:avLst/>
          </a:prstGeom>
          <a:noFill/>
        </p:spPr>
        <p:txBody>
          <a:bodyPr wrap="square" rtlCol="0">
            <a:spAutoFit/>
          </a:bodyPr>
          <a:lstStyle/>
          <a:p>
            <a:r>
              <a:rPr lang="en-GB" dirty="0"/>
              <a:t>Thilde Bagger Terkelsen</a:t>
            </a:r>
          </a:p>
          <a:p>
            <a:r>
              <a:rPr lang="en-GB" sz="1600" dirty="0" err="1">
                <a:solidFill>
                  <a:schemeClr val="tx1">
                    <a:lumMod val="50000"/>
                    <a:lumOff val="50000"/>
                  </a:schemeClr>
                </a:solidFill>
              </a:rPr>
              <a:t>HeaDS</a:t>
            </a:r>
            <a:endParaRPr lang="en-GB" sz="1600" dirty="0">
              <a:solidFill>
                <a:schemeClr val="tx1">
                  <a:lumMod val="50000"/>
                  <a:lumOff val="50000"/>
                </a:schemeClr>
              </a:solidFill>
            </a:endParaRPr>
          </a:p>
        </p:txBody>
      </p:sp>
      <p:sp>
        <p:nvSpPr>
          <p:cNvPr id="25" name="TextBox 24">
            <a:extLst>
              <a:ext uri="{FF2B5EF4-FFF2-40B4-BE49-F238E27FC236}">
                <a16:creationId xmlns:a16="http://schemas.microsoft.com/office/drawing/2014/main" id="{04F871B2-A807-D0E1-13B4-FCFDEEAD9BCC}"/>
              </a:ext>
            </a:extLst>
          </p:cNvPr>
          <p:cNvSpPr txBox="1"/>
          <p:nvPr/>
        </p:nvSpPr>
        <p:spPr>
          <a:xfrm>
            <a:off x="6969886" y="5026488"/>
            <a:ext cx="1944547" cy="615553"/>
          </a:xfrm>
          <a:prstGeom prst="rect">
            <a:avLst/>
          </a:prstGeom>
          <a:noFill/>
        </p:spPr>
        <p:txBody>
          <a:bodyPr wrap="square" rtlCol="0">
            <a:spAutoFit/>
          </a:bodyPr>
          <a:lstStyle/>
          <a:p>
            <a:r>
              <a:rPr lang="en-GB" dirty="0"/>
              <a:t>Henrike Zschach</a:t>
            </a:r>
          </a:p>
          <a:p>
            <a:r>
              <a:rPr lang="en-GB" sz="1600" dirty="0" err="1">
                <a:solidFill>
                  <a:schemeClr val="tx1">
                    <a:lumMod val="50000"/>
                    <a:lumOff val="50000"/>
                  </a:schemeClr>
                </a:solidFill>
              </a:rPr>
              <a:t>HeaDS</a:t>
            </a:r>
            <a:endParaRPr lang="en-GB" dirty="0">
              <a:solidFill>
                <a:schemeClr val="tx1">
                  <a:lumMod val="50000"/>
                  <a:lumOff val="50000"/>
                </a:schemeClr>
              </a:solidFill>
            </a:endParaRPr>
          </a:p>
        </p:txBody>
      </p:sp>
      <p:sp>
        <p:nvSpPr>
          <p:cNvPr id="26" name="TextBox 25">
            <a:extLst>
              <a:ext uri="{FF2B5EF4-FFF2-40B4-BE49-F238E27FC236}">
                <a16:creationId xmlns:a16="http://schemas.microsoft.com/office/drawing/2014/main" id="{5665A5A0-82BB-4C49-F83D-35EF5B585D83}"/>
              </a:ext>
            </a:extLst>
          </p:cNvPr>
          <p:cNvSpPr txBox="1"/>
          <p:nvPr/>
        </p:nvSpPr>
        <p:spPr>
          <a:xfrm>
            <a:off x="9443578" y="4913021"/>
            <a:ext cx="1944547" cy="615553"/>
          </a:xfrm>
          <a:prstGeom prst="rect">
            <a:avLst/>
          </a:prstGeom>
          <a:noFill/>
        </p:spPr>
        <p:txBody>
          <a:bodyPr wrap="square" rtlCol="0">
            <a:spAutoFit/>
          </a:bodyPr>
          <a:lstStyle/>
          <a:p>
            <a:pPr algn="ctr"/>
            <a:r>
              <a:rPr lang="en-GB" dirty="0"/>
              <a:t>Astrid Filt</a:t>
            </a:r>
          </a:p>
          <a:p>
            <a:pPr algn="ctr"/>
            <a:r>
              <a:rPr lang="en-GB" sz="1600" dirty="0">
                <a:solidFill>
                  <a:schemeClr val="tx1">
                    <a:lumMod val="50000"/>
                    <a:lumOff val="50000"/>
                  </a:schemeClr>
                </a:solidFill>
              </a:rPr>
              <a:t>BMI</a:t>
            </a:r>
            <a:endParaRPr lang="en-GB" dirty="0">
              <a:solidFill>
                <a:schemeClr val="tx1">
                  <a:lumMod val="50000"/>
                  <a:lumOff val="50000"/>
                </a:schemeClr>
              </a:solidFill>
            </a:endParaRPr>
          </a:p>
        </p:txBody>
      </p:sp>
      <p:pic>
        <p:nvPicPr>
          <p:cNvPr id="30" name="Picture 29" descr="A person standing in a river&#10;&#10;AI-generated content may be incorrect.">
            <a:extLst>
              <a:ext uri="{FF2B5EF4-FFF2-40B4-BE49-F238E27FC236}">
                <a16:creationId xmlns:a16="http://schemas.microsoft.com/office/drawing/2014/main" id="{DA4B404D-A8D1-C8D4-0DC2-610EAE03ADBF}"/>
              </a:ext>
            </a:extLst>
          </p:cNvPr>
          <p:cNvPicPr>
            <a:picLocks noChangeAspect="1"/>
          </p:cNvPicPr>
          <p:nvPr/>
        </p:nvPicPr>
        <p:blipFill rotWithShape="1">
          <a:blip r:embed="rId8">
            <a:extLst>
              <a:ext uri="{28A0092B-C50C-407E-A947-70E740481C1C}">
                <a14:useLocalDpi xmlns:a14="http://schemas.microsoft.com/office/drawing/2010/main" val="0"/>
              </a:ext>
            </a:extLst>
          </a:blip>
          <a:srcRect l="30853" t="17431" r="32784" b="46206"/>
          <a:stretch/>
        </p:blipFill>
        <p:spPr>
          <a:xfrm>
            <a:off x="9571247" y="3118791"/>
            <a:ext cx="1689208" cy="1689208"/>
          </a:xfrm>
          <a:prstGeom prst="ellipse">
            <a:avLst/>
          </a:prstGeom>
        </p:spPr>
      </p:pic>
    </p:spTree>
    <p:extLst>
      <p:ext uri="{BB962C8B-B14F-4D97-AF65-F5344CB8AC3E}">
        <p14:creationId xmlns:p14="http://schemas.microsoft.com/office/powerpoint/2010/main" val="25808754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3730214"/>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This allows us to model the life expectancy as a base value (intercept) + the number of daily smoked cigarettes times a coefficient </a:t>
            </a:r>
            <a:r>
              <a:rPr lang="en-US" b="1" dirty="0">
                <a:solidFill>
                  <a:srgbClr val="404040"/>
                </a:solidFill>
                <a:latin typeface="Montserrat" pitchFamily="2" charset="77"/>
              </a:rPr>
              <a:t>b</a:t>
            </a:r>
            <a:r>
              <a:rPr lang="en-US" b="1" baseline="-25000" dirty="0">
                <a:solidFill>
                  <a:srgbClr val="404040"/>
                </a:solidFill>
                <a:latin typeface="Montserrat" pitchFamily="2" charset="77"/>
              </a:rPr>
              <a:t>1</a:t>
            </a:r>
            <a:r>
              <a:rPr lang="en-US" dirty="0">
                <a:solidFill>
                  <a:srgbClr val="404040"/>
                </a:solidFill>
                <a:latin typeface="Montserrat" pitchFamily="2" charset="77"/>
              </a:rPr>
              <a:t>. We can conceivably add other numerical predictors and estimate their coefficients.  </a:t>
            </a:r>
          </a:p>
        </p:txBody>
      </p:sp>
      <p:sp>
        <p:nvSpPr>
          <p:cNvPr id="35" name="TextBox 9">
            <a:extLst>
              <a:ext uri="{FF2B5EF4-FFF2-40B4-BE49-F238E27FC236}">
                <a16:creationId xmlns:a16="http://schemas.microsoft.com/office/drawing/2014/main" id="{CF3D65B7-C223-3050-03BC-9CF60BFD59A3}"/>
              </a:ext>
            </a:extLst>
          </p:cNvPr>
          <p:cNvSpPr txBox="1"/>
          <p:nvPr/>
        </p:nvSpPr>
        <p:spPr>
          <a:xfrm>
            <a:off x="855794" y="1783767"/>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Our example model: </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p>
          <a:p>
            <a:pPr>
              <a:lnSpc>
                <a:spcPct val="150000"/>
              </a:lnSpc>
            </a:pPr>
            <a:r>
              <a:rPr lang="en-US" dirty="0">
                <a:solidFill>
                  <a:srgbClr val="404040"/>
                </a:solidFill>
                <a:latin typeface="Montserrat" pitchFamily="2" charset="77"/>
              </a:rPr>
              <a:t>With estimated parameters:</a:t>
            </a:r>
          </a:p>
          <a:p>
            <a:pPr>
              <a:lnSpc>
                <a:spcPct val="150000"/>
              </a:lnSpc>
            </a:pPr>
            <a:r>
              <a:rPr lang="en-US" b="1" dirty="0">
                <a:solidFill>
                  <a:srgbClr val="404040"/>
                </a:solidFill>
                <a:latin typeface="Montserrat" pitchFamily="2" charset="77"/>
              </a:rPr>
              <a:t>life ~ 78.4 + (-0.26) * daily cigarettes</a:t>
            </a:r>
            <a:endParaRPr lang="en-US"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p:txBody>
      </p:sp>
      <p:pic>
        <p:nvPicPr>
          <p:cNvPr id="5" name="Picture 4" descr="A line graph with blue dots and a line&#10;&#10;Description automatically generated">
            <a:extLst>
              <a:ext uri="{FF2B5EF4-FFF2-40B4-BE49-F238E27FC236}">
                <a16:creationId xmlns:a16="http://schemas.microsoft.com/office/drawing/2014/main" id="{BDC38396-F6C3-34D1-F4AA-974BE4F641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1730" y="1725820"/>
            <a:ext cx="4234476" cy="3256711"/>
          </a:xfrm>
          <a:prstGeom prst="rect">
            <a:avLst/>
          </a:prstGeom>
        </p:spPr>
      </p:pic>
      <p:sp>
        <p:nvSpPr>
          <p:cNvPr id="7" name="TextBox 9">
            <a:extLst>
              <a:ext uri="{FF2B5EF4-FFF2-40B4-BE49-F238E27FC236}">
                <a16:creationId xmlns:a16="http://schemas.microsoft.com/office/drawing/2014/main" id="{7C68A8FA-7265-A8D4-5B03-98C525EE1E57}"/>
              </a:ext>
            </a:extLst>
          </p:cNvPr>
          <p:cNvSpPr txBox="1"/>
          <p:nvPr/>
        </p:nvSpPr>
        <p:spPr>
          <a:xfrm>
            <a:off x="855794" y="5940760"/>
            <a:ext cx="7798326"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But how can we incorporate </a:t>
            </a:r>
            <a:r>
              <a:rPr lang="en-US" b="1" dirty="0">
                <a:solidFill>
                  <a:srgbClr val="404040"/>
                </a:solidFill>
                <a:latin typeface="Montserrat" pitchFamily="2" charset="77"/>
              </a:rPr>
              <a:t>categorical</a:t>
            </a:r>
            <a:r>
              <a:rPr lang="en-US" dirty="0">
                <a:solidFill>
                  <a:srgbClr val="404040"/>
                </a:solidFill>
                <a:latin typeface="Montserrat" pitchFamily="2" charset="77"/>
              </a:rPr>
              <a:t> predictors? </a:t>
            </a:r>
          </a:p>
        </p:txBody>
      </p:sp>
    </p:spTree>
    <p:extLst>
      <p:ext uri="{BB962C8B-B14F-4D97-AF65-F5344CB8AC3E}">
        <p14:creationId xmlns:p14="http://schemas.microsoft.com/office/powerpoint/2010/main" val="21074908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Let's say we have a binary predictor 'exercise' we can use a model of this form:</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2337122"/>
            <a:ext cx="10072640" cy="4108176"/>
          </a:xfrm>
          <a:prstGeom prst="rect">
            <a:avLst/>
          </a:prstGeom>
        </p:spPr>
        <p:txBody>
          <a:bodyPr wrap="square" lIns="0" tIns="0" rIns="0" bIns="0" rtlCol="0" anchor="t">
            <a:spAutoFit/>
          </a:bodyPr>
          <a:lstStyle/>
          <a:p>
            <a:pPr>
              <a:lnSpc>
                <a:spcPct val="150000"/>
              </a:lnSpc>
            </a:pPr>
            <a:r>
              <a:rPr lang="cy-GB" b="1" dirty="0">
                <a:solidFill>
                  <a:srgbClr val="404040"/>
                </a:solidFill>
                <a:latin typeface="Montserrat" pitchFamily="2" charset="77"/>
              </a:rPr>
              <a:t>life </a:t>
            </a:r>
            <a:r>
              <a:rPr lang="en-US" b="1" dirty="0">
                <a:solidFill>
                  <a:srgbClr val="404040"/>
                </a:solidFill>
                <a:latin typeface="Montserrat" pitchFamily="2" charset="77"/>
              </a:rPr>
              <a:t>= intercept</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coef_c</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daily_cigs</a:t>
            </a:r>
            <a:r>
              <a:rPr lang="en-US" b="1" dirty="0">
                <a:solidFill>
                  <a:srgbClr val="404040"/>
                </a:solidFill>
                <a:latin typeface="Montserrat" pitchFamily="2" charset="77"/>
              </a:rPr>
              <a:t> + </a:t>
            </a:r>
            <a:r>
              <a:rPr lang="en-US" b="1" dirty="0" err="1">
                <a:solidFill>
                  <a:srgbClr val="404040"/>
                </a:solidFill>
                <a:latin typeface="Montserrat" pitchFamily="2" charset="77"/>
              </a:rPr>
              <a:t>coef_e</a:t>
            </a:r>
            <a:r>
              <a:rPr lang="en-US" b="1" dirty="0">
                <a:solidFill>
                  <a:srgbClr val="404040"/>
                </a:solidFill>
                <a:latin typeface="Montserrat" pitchFamily="2" charset="77"/>
              </a:rPr>
              <a:t> * exercise   </a:t>
            </a: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a:t>
            </a:r>
            <a:r>
              <a:rPr lang="en-US" b="1" dirty="0">
                <a:solidFill>
                  <a:srgbClr val="404040"/>
                </a:solidFill>
                <a:latin typeface="Montserrat" panose="00000500000000000000" pitchFamily="2" charset="0"/>
              </a:rPr>
              <a:t> </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Or in more math terms:</a:t>
            </a:r>
          </a:p>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b="1" dirty="0">
              <a:solidFill>
                <a:srgbClr val="404040"/>
              </a:solidFill>
              <a:latin typeface="Montserrat" pitchFamily="2" charset="77"/>
            </a:endParaRPr>
          </a:p>
          <a:p>
            <a:pPr>
              <a:lnSpc>
                <a:spcPct val="150000"/>
              </a:lnSpc>
            </a:pPr>
            <a:endParaRPr lang="en-US" b="1" dirty="0">
              <a:solidFill>
                <a:srgbClr val="404040"/>
              </a:solidFill>
              <a:latin typeface="Montserrat" pitchFamily="2" charset="77"/>
            </a:endParaRPr>
          </a:p>
          <a:p>
            <a:pPr>
              <a:lnSpc>
                <a:spcPct val="150000"/>
              </a:lnSpc>
            </a:pPr>
            <a:r>
              <a:rPr lang="en-US" dirty="0">
                <a:solidFill>
                  <a:srgbClr val="404040"/>
                </a:solidFill>
                <a:latin typeface="Montserrat" pitchFamily="2" charset="77"/>
              </a:rPr>
              <a:t>Since</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da-DK" b="1" dirty="0">
                <a:solidFill>
                  <a:srgbClr val="404040"/>
                </a:solidFill>
                <a:latin typeface="Montserrat" panose="00000500000000000000" pitchFamily="2" charset="0"/>
              </a:rPr>
              <a:t>∈ {0,1}</a:t>
            </a:r>
            <a:r>
              <a:rPr lang="en-US" b="1" dirty="0">
                <a:solidFill>
                  <a:srgbClr val="404040"/>
                </a:solidFill>
                <a:latin typeface="Montserrat" panose="00000500000000000000" pitchFamily="2" charset="0"/>
              </a:rPr>
              <a:t> </a:t>
            </a:r>
            <a:r>
              <a:rPr lang="en-US" dirty="0">
                <a:solidFill>
                  <a:srgbClr val="404040"/>
                </a:solidFill>
                <a:latin typeface="Montserrat" panose="00000500000000000000" pitchFamily="2" charset="0"/>
              </a:rPr>
              <a:t>we have only two cases:</a:t>
            </a: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en-US" dirty="0">
                <a:solidFill>
                  <a:srgbClr val="404040"/>
                </a:solidFill>
                <a:latin typeface="Montserrat" pitchFamily="2" charset="77"/>
              </a:rPr>
              <a:t>if</a:t>
            </a:r>
            <a:r>
              <a:rPr lang="en-US" b="1" dirty="0">
                <a:solidFill>
                  <a:srgbClr val="404040"/>
                </a:solidFill>
                <a:latin typeface="Montserrat" pitchFamily="2" charset="77"/>
              </a:rPr>
              <a:t> </a:t>
            </a:r>
            <a:r>
              <a:rPr lang="en-US" dirty="0">
                <a:solidFill>
                  <a:srgbClr val="404040"/>
                </a:solidFill>
                <a:latin typeface="Montserrat" pitchFamily="2" charset="77"/>
              </a:rPr>
              <a:t>x</a:t>
            </a:r>
            <a:r>
              <a:rPr lang="en-US" baseline="-25000" dirty="0">
                <a:solidFill>
                  <a:srgbClr val="404040"/>
                </a:solidFill>
                <a:latin typeface="Montserrat" pitchFamily="2" charset="77"/>
              </a:rPr>
              <a:t>2 </a:t>
            </a:r>
            <a:r>
              <a:rPr lang="en-US" dirty="0">
                <a:solidFill>
                  <a:srgbClr val="404040"/>
                </a:solidFill>
                <a:latin typeface="Montserrat" pitchFamily="2" charset="77"/>
              </a:rPr>
              <a:t>== 1 (the person exercises)</a:t>
            </a:r>
            <a:endParaRPr lang="en-US" baseline="-25000" dirty="0">
              <a:solidFill>
                <a:srgbClr val="404040"/>
              </a:solidFill>
              <a:latin typeface="Montserrat" pitchFamily="2" charset="77"/>
            </a:endParaRP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a:t>
            </a:r>
            <a:r>
              <a:rPr lang="en-US" dirty="0">
                <a:solidFill>
                  <a:srgbClr val="404040"/>
                </a:solidFill>
                <a:latin typeface="Montserrat" pitchFamily="2" charset="77"/>
              </a:rPr>
              <a:t>if</a:t>
            </a:r>
            <a:r>
              <a:rPr lang="en-US" b="1" dirty="0">
                <a:solidFill>
                  <a:srgbClr val="404040"/>
                </a:solidFill>
                <a:latin typeface="Montserrat" pitchFamily="2" charset="77"/>
              </a:rPr>
              <a:t> </a:t>
            </a:r>
            <a:r>
              <a:rPr lang="en-US" dirty="0">
                <a:solidFill>
                  <a:srgbClr val="404040"/>
                </a:solidFill>
                <a:latin typeface="Montserrat" pitchFamily="2" charset="77"/>
              </a:rPr>
              <a:t>x</a:t>
            </a:r>
            <a:r>
              <a:rPr lang="en-US" baseline="-25000" dirty="0">
                <a:solidFill>
                  <a:srgbClr val="404040"/>
                </a:solidFill>
                <a:latin typeface="Montserrat" pitchFamily="2" charset="77"/>
              </a:rPr>
              <a:t>2 </a:t>
            </a:r>
            <a:r>
              <a:rPr lang="en-US" dirty="0">
                <a:solidFill>
                  <a:srgbClr val="404040"/>
                </a:solidFill>
                <a:latin typeface="Montserrat" pitchFamily="2" charset="77"/>
              </a:rPr>
              <a:t>== 0 (the person does not exercise)</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For our example we therefore expect to find b</a:t>
            </a:r>
            <a:r>
              <a:rPr lang="en-US" baseline="-25000" dirty="0">
                <a:solidFill>
                  <a:srgbClr val="404040"/>
                </a:solidFill>
                <a:latin typeface="Montserrat" pitchFamily="2" charset="77"/>
              </a:rPr>
              <a:t>1</a:t>
            </a:r>
            <a:r>
              <a:rPr lang="en-US" dirty="0">
                <a:solidFill>
                  <a:srgbClr val="404040"/>
                </a:solidFill>
                <a:latin typeface="Montserrat" pitchFamily="2" charset="77"/>
              </a:rPr>
              <a:t> &lt; 0 and b</a:t>
            </a:r>
            <a:r>
              <a:rPr lang="en-US" baseline="-25000" dirty="0">
                <a:solidFill>
                  <a:srgbClr val="404040"/>
                </a:solidFill>
                <a:latin typeface="Montserrat" pitchFamily="2" charset="77"/>
              </a:rPr>
              <a:t>2</a:t>
            </a:r>
            <a:r>
              <a:rPr lang="en-US" dirty="0">
                <a:solidFill>
                  <a:srgbClr val="404040"/>
                </a:solidFill>
                <a:latin typeface="Montserrat" pitchFamily="2" charset="77"/>
              </a:rPr>
              <a:t> &gt; 0 and all is well.</a:t>
            </a:r>
          </a:p>
        </p:txBody>
      </p:sp>
    </p:spTree>
    <p:extLst>
      <p:ext uri="{BB962C8B-B14F-4D97-AF65-F5344CB8AC3E}">
        <p14:creationId xmlns:p14="http://schemas.microsoft.com/office/powerpoint/2010/main" val="38253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5" name="TextBox 9">
            <a:extLst>
              <a:ext uri="{FF2B5EF4-FFF2-40B4-BE49-F238E27FC236}">
                <a16:creationId xmlns:a16="http://schemas.microsoft.com/office/drawing/2014/main" id="{CF3D65B7-C223-3050-03BC-9CF60BFD59A3}"/>
              </a:ext>
            </a:extLst>
          </p:cNvPr>
          <p:cNvSpPr txBox="1"/>
          <p:nvPr/>
        </p:nvSpPr>
        <p:spPr>
          <a:xfrm>
            <a:off x="855794" y="1783767"/>
            <a:ext cx="5376241" cy="2030684"/>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We now have 3 parameter estimates:</a:t>
            </a:r>
          </a:p>
          <a:p>
            <a:pPr>
              <a:lnSpc>
                <a:spcPct val="150000"/>
              </a:lnSpc>
            </a:pPr>
            <a:r>
              <a:rPr lang="en-US" dirty="0">
                <a:solidFill>
                  <a:srgbClr val="404040"/>
                </a:solidFill>
                <a:latin typeface="Montserrat" pitchFamily="2" charset="77"/>
              </a:rPr>
              <a:t> </a:t>
            </a:r>
          </a:p>
          <a:p>
            <a:pPr>
              <a:lnSpc>
                <a:spcPct val="150000"/>
              </a:lnSpc>
            </a:pPr>
            <a:endParaRPr lang="en-US"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a:p>
            <a:pPr>
              <a:lnSpc>
                <a:spcPct val="150000"/>
              </a:lnSpc>
            </a:pP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dirty="0">
              <a:solidFill>
                <a:srgbClr val="404040"/>
              </a:solidFill>
              <a:latin typeface="Montserrat" pitchFamily="2" charset="77"/>
            </a:endParaRPr>
          </a:p>
        </p:txBody>
      </p:sp>
      <p:sp>
        <p:nvSpPr>
          <p:cNvPr id="3" name="Oval 2">
            <a:extLst>
              <a:ext uri="{FF2B5EF4-FFF2-40B4-BE49-F238E27FC236}">
                <a16:creationId xmlns:a16="http://schemas.microsoft.com/office/drawing/2014/main" id="{DA133B13-3B07-5D53-0CC3-8C71C578691C}"/>
              </a:ext>
            </a:extLst>
          </p:cNvPr>
          <p:cNvSpPr/>
          <p:nvPr/>
        </p:nvSpPr>
        <p:spPr>
          <a:xfrm>
            <a:off x="2570022" y="3464097"/>
            <a:ext cx="407640" cy="422030"/>
          </a:xfrm>
          <a:prstGeom prst="ellipse">
            <a:avLst/>
          </a:prstGeom>
          <a:noFill/>
          <a:ln w="38100">
            <a:solidFill>
              <a:srgbClr val="06528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9">
            <a:extLst>
              <a:ext uri="{FF2B5EF4-FFF2-40B4-BE49-F238E27FC236}">
                <a16:creationId xmlns:a16="http://schemas.microsoft.com/office/drawing/2014/main" id="{30FB7281-5BC4-FF99-78CE-5060B0A907E2}"/>
              </a:ext>
            </a:extLst>
          </p:cNvPr>
          <p:cNvSpPr txBox="1"/>
          <p:nvPr/>
        </p:nvSpPr>
        <p:spPr>
          <a:xfrm>
            <a:off x="3458309" y="2637694"/>
            <a:ext cx="5783060"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How does exercising change our estimate of life exp. when number of cigarettes is constant? </a:t>
            </a:r>
          </a:p>
        </p:txBody>
      </p:sp>
      <p:sp>
        <p:nvSpPr>
          <p:cNvPr id="6" name="Freeform 6">
            <a:extLst>
              <a:ext uri="{FF2B5EF4-FFF2-40B4-BE49-F238E27FC236}">
                <a16:creationId xmlns:a16="http://schemas.microsoft.com/office/drawing/2014/main" id="{167C03CD-EBE6-644A-92AF-0F314CB4337B}"/>
              </a:ext>
            </a:extLst>
          </p:cNvPr>
          <p:cNvSpPr/>
          <p:nvPr/>
        </p:nvSpPr>
        <p:spPr>
          <a:xfrm rot="9283609">
            <a:off x="2725467" y="2983348"/>
            <a:ext cx="717438" cy="233008"/>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dirty="0"/>
          </a:p>
        </p:txBody>
      </p:sp>
      <p:sp>
        <p:nvSpPr>
          <p:cNvPr id="8" name="Oval 7">
            <a:extLst>
              <a:ext uri="{FF2B5EF4-FFF2-40B4-BE49-F238E27FC236}">
                <a16:creationId xmlns:a16="http://schemas.microsoft.com/office/drawing/2014/main" id="{FB85346F-73D9-8A96-2D19-95F9591394D7}"/>
              </a:ext>
            </a:extLst>
          </p:cNvPr>
          <p:cNvSpPr/>
          <p:nvPr/>
        </p:nvSpPr>
        <p:spPr>
          <a:xfrm>
            <a:off x="1183558" y="3446581"/>
            <a:ext cx="407640" cy="422030"/>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9">
            <a:extLst>
              <a:ext uri="{FF2B5EF4-FFF2-40B4-BE49-F238E27FC236}">
                <a16:creationId xmlns:a16="http://schemas.microsoft.com/office/drawing/2014/main" id="{B407A1EE-F12C-52C1-A31A-2ABDF318F28E}"/>
              </a:ext>
            </a:extLst>
          </p:cNvPr>
          <p:cNvSpPr txBox="1"/>
          <p:nvPr/>
        </p:nvSpPr>
        <p:spPr>
          <a:xfrm>
            <a:off x="437350" y="4683440"/>
            <a:ext cx="1797214" cy="984885"/>
          </a:xfrm>
          <a:prstGeom prst="rect">
            <a:avLst/>
          </a:prstGeom>
        </p:spPr>
        <p:txBody>
          <a:bodyPr wrap="square" lIns="0" tIns="0" rIns="0" bIns="0" rtlCol="0" anchor="t">
            <a:spAutoFit/>
          </a:bodyPr>
          <a:lstStyle/>
          <a:p>
            <a:r>
              <a:rPr lang="en-US" sz="1600" dirty="0">
                <a:solidFill>
                  <a:srgbClr val="404040"/>
                </a:solidFill>
                <a:latin typeface="Montserrat" pitchFamily="2" charset="77"/>
              </a:rPr>
              <a:t>The estimate of life expectancy at no cigarettes and no exercise.</a:t>
            </a:r>
          </a:p>
        </p:txBody>
      </p:sp>
      <p:sp>
        <p:nvSpPr>
          <p:cNvPr id="11" name="Freeform 6">
            <a:extLst>
              <a:ext uri="{FF2B5EF4-FFF2-40B4-BE49-F238E27FC236}">
                <a16:creationId xmlns:a16="http://schemas.microsoft.com/office/drawing/2014/main" id="{C9BE6CA3-5AC3-7817-5E9C-66886EC6C337}"/>
              </a:ext>
            </a:extLst>
          </p:cNvPr>
          <p:cNvSpPr/>
          <p:nvPr/>
        </p:nvSpPr>
        <p:spPr>
          <a:xfrm rot="6603074" flipH="1" flipV="1">
            <a:off x="964388" y="4193197"/>
            <a:ext cx="704361" cy="200818"/>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dirty="0"/>
          </a:p>
        </p:txBody>
      </p:sp>
      <p:sp>
        <p:nvSpPr>
          <p:cNvPr id="12" name="Oval 11">
            <a:extLst>
              <a:ext uri="{FF2B5EF4-FFF2-40B4-BE49-F238E27FC236}">
                <a16:creationId xmlns:a16="http://schemas.microsoft.com/office/drawing/2014/main" id="{783772D1-B18B-4B51-6FF8-F03D6BEA9EDC}"/>
              </a:ext>
            </a:extLst>
          </p:cNvPr>
          <p:cNvSpPr/>
          <p:nvPr/>
        </p:nvSpPr>
        <p:spPr>
          <a:xfrm>
            <a:off x="1672970" y="3452373"/>
            <a:ext cx="407640" cy="422030"/>
          </a:xfrm>
          <a:prstGeom prst="ellipse">
            <a:avLst/>
          </a:prstGeom>
          <a:noFill/>
          <a:ln w="38100">
            <a:solidFill>
              <a:srgbClr val="BFB5E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6">
            <a:extLst>
              <a:ext uri="{FF2B5EF4-FFF2-40B4-BE49-F238E27FC236}">
                <a16:creationId xmlns:a16="http://schemas.microsoft.com/office/drawing/2014/main" id="{2E2C00A3-D0FF-F216-4874-A7504A9FFA71}"/>
              </a:ext>
            </a:extLst>
          </p:cNvPr>
          <p:cNvSpPr/>
          <p:nvPr/>
        </p:nvSpPr>
        <p:spPr>
          <a:xfrm rot="1424513" flipH="1">
            <a:off x="1896984" y="4160807"/>
            <a:ext cx="1091332" cy="329714"/>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dirty="0"/>
          </a:p>
        </p:txBody>
      </p:sp>
      <p:sp>
        <p:nvSpPr>
          <p:cNvPr id="14" name="TextBox 9">
            <a:extLst>
              <a:ext uri="{FF2B5EF4-FFF2-40B4-BE49-F238E27FC236}">
                <a16:creationId xmlns:a16="http://schemas.microsoft.com/office/drawing/2014/main" id="{985D5A51-BAFD-6955-1FD8-F6D9E90EF66C}"/>
              </a:ext>
            </a:extLst>
          </p:cNvPr>
          <p:cNvSpPr txBox="1"/>
          <p:nvPr/>
        </p:nvSpPr>
        <p:spPr>
          <a:xfrm>
            <a:off x="3084186" y="4293606"/>
            <a:ext cx="3762091" cy="492443"/>
          </a:xfrm>
          <a:prstGeom prst="rect">
            <a:avLst/>
          </a:prstGeom>
        </p:spPr>
        <p:txBody>
          <a:bodyPr wrap="square" lIns="0" tIns="0" rIns="0" bIns="0" rtlCol="0" anchor="t">
            <a:spAutoFit/>
          </a:bodyPr>
          <a:lstStyle/>
          <a:p>
            <a:r>
              <a:rPr lang="en-US" sz="1600" dirty="0">
                <a:solidFill>
                  <a:srgbClr val="404040"/>
                </a:solidFill>
                <a:latin typeface="Montserrat" pitchFamily="2" charset="77"/>
              </a:rPr>
              <a:t>Change in life exp. estimate for each extra daily cigarette.</a:t>
            </a:r>
          </a:p>
        </p:txBody>
      </p:sp>
    </p:spTree>
    <p:extLst>
      <p:ext uri="{BB962C8B-B14F-4D97-AF65-F5344CB8AC3E}">
        <p14:creationId xmlns:p14="http://schemas.microsoft.com/office/powerpoint/2010/main" val="329054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What happens if the predictor has more than two levels?</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2337122"/>
            <a:ext cx="10072640" cy="4108176"/>
          </a:xfrm>
          <a:prstGeom prst="rect">
            <a:avLst/>
          </a:prstGeom>
        </p:spPr>
        <p:txBody>
          <a:bodyPr wrap="square" lIns="0" tIns="0" rIns="0" bIns="0" rtlCol="0" anchor="t">
            <a:spAutoFit/>
          </a:bodyPr>
          <a:lstStyle/>
          <a:p>
            <a:pPr>
              <a:lnSpc>
                <a:spcPct val="150000"/>
              </a:lnSpc>
            </a:pPr>
            <a:r>
              <a:rPr lang="cy-GB" b="1" dirty="0">
                <a:solidFill>
                  <a:srgbClr val="404040"/>
                </a:solidFill>
                <a:latin typeface="Montserrat" pitchFamily="2" charset="77"/>
              </a:rPr>
              <a:t>life </a:t>
            </a:r>
            <a:r>
              <a:rPr lang="en-US" b="1" dirty="0">
                <a:solidFill>
                  <a:srgbClr val="404040"/>
                </a:solidFill>
                <a:latin typeface="Montserrat" pitchFamily="2" charset="77"/>
              </a:rPr>
              <a:t>= intercept</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coef_c</a:t>
            </a:r>
            <a:r>
              <a:rPr lang="en-US" b="1" baseline="-25000" dirty="0">
                <a:solidFill>
                  <a:srgbClr val="404040"/>
                </a:solidFill>
                <a:latin typeface="Montserrat" pitchFamily="2" charset="77"/>
              </a:rPr>
              <a:t> </a:t>
            </a:r>
            <a:r>
              <a:rPr lang="en-US" b="1" dirty="0">
                <a:solidFill>
                  <a:srgbClr val="404040"/>
                </a:solidFill>
                <a:latin typeface="Montserrat" pitchFamily="2" charset="77"/>
              </a:rPr>
              <a:t>* </a:t>
            </a:r>
            <a:r>
              <a:rPr lang="en-US" b="1" dirty="0" err="1">
                <a:solidFill>
                  <a:srgbClr val="404040"/>
                </a:solidFill>
                <a:latin typeface="Montserrat" pitchFamily="2" charset="77"/>
              </a:rPr>
              <a:t>daily_cigs</a:t>
            </a:r>
            <a:r>
              <a:rPr lang="en-US" b="1" dirty="0">
                <a:solidFill>
                  <a:srgbClr val="404040"/>
                </a:solidFill>
                <a:latin typeface="Montserrat" pitchFamily="2" charset="77"/>
              </a:rPr>
              <a:t> + </a:t>
            </a:r>
            <a:r>
              <a:rPr lang="en-US" b="1" dirty="0" err="1">
                <a:solidFill>
                  <a:srgbClr val="404040"/>
                </a:solidFill>
                <a:latin typeface="Montserrat" pitchFamily="2" charset="77"/>
              </a:rPr>
              <a:t>coef_e</a:t>
            </a:r>
            <a:r>
              <a:rPr lang="en-US" b="1" dirty="0">
                <a:solidFill>
                  <a:srgbClr val="404040"/>
                </a:solidFill>
                <a:latin typeface="Montserrat" pitchFamily="2" charset="77"/>
              </a:rPr>
              <a:t> * exercise</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We can still do:</a:t>
            </a:r>
          </a:p>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a:t>
            </a:r>
            <a:endParaRPr lang="en-US" b="1" dirty="0">
              <a:solidFill>
                <a:srgbClr val="404040"/>
              </a:solidFill>
              <a:latin typeface="Montserrat" pitchFamily="2" charset="77"/>
            </a:endParaRPr>
          </a:p>
          <a:p>
            <a:pPr>
              <a:lnSpc>
                <a:spcPct val="150000"/>
              </a:lnSpc>
            </a:pPr>
            <a:endParaRPr lang="en-US" b="1" dirty="0">
              <a:solidFill>
                <a:srgbClr val="404040"/>
              </a:solidFill>
              <a:latin typeface="Montserrat" pitchFamily="2" charset="77"/>
            </a:endParaRPr>
          </a:p>
          <a:p>
            <a:pPr>
              <a:lnSpc>
                <a:spcPct val="150000"/>
              </a:lnSpc>
            </a:pPr>
            <a:r>
              <a:rPr lang="en-US" dirty="0">
                <a:solidFill>
                  <a:srgbClr val="404040"/>
                </a:solidFill>
                <a:latin typeface="Montserrat" pitchFamily="2" charset="77"/>
              </a:rPr>
              <a:t>But mathematically we'll be saying:</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There is no effect of doing level 0 == no exercise</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 person who does level 1 exercise gains </a:t>
            </a:r>
            <a:r>
              <a:rPr lang="en-US" b="1" dirty="0">
                <a:solidFill>
                  <a:srgbClr val="404040"/>
                </a:solidFill>
                <a:latin typeface="Montserrat" pitchFamily="2" charset="77"/>
              </a:rPr>
              <a:t>b</a:t>
            </a:r>
            <a:r>
              <a:rPr lang="en-US" b="1" baseline="-25000" dirty="0">
                <a:solidFill>
                  <a:srgbClr val="404040"/>
                </a:solidFill>
                <a:latin typeface="Montserrat" pitchFamily="2" charset="77"/>
              </a:rPr>
              <a:t>2 </a:t>
            </a:r>
            <a:r>
              <a:rPr lang="en-US" dirty="0">
                <a:solidFill>
                  <a:srgbClr val="404040"/>
                </a:solidFill>
                <a:latin typeface="Montserrat" pitchFamily="2" charset="77"/>
              </a:rPr>
              <a:t>years of life expectancy</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 person who does level 2 exercise gains double as much!</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And at level 3 triple! </a:t>
            </a:r>
          </a:p>
        </p:txBody>
      </p:sp>
      <p:sp>
        <p:nvSpPr>
          <p:cNvPr id="6" name="TextBox 9">
            <a:extLst>
              <a:ext uri="{FF2B5EF4-FFF2-40B4-BE49-F238E27FC236}">
                <a16:creationId xmlns:a16="http://schemas.microsoft.com/office/drawing/2014/main" id="{CB6FA738-2132-C4F0-1279-F7A865CBF4C9}"/>
              </a:ext>
            </a:extLst>
          </p:cNvPr>
          <p:cNvSpPr txBox="1"/>
          <p:nvPr/>
        </p:nvSpPr>
        <p:spPr>
          <a:xfrm>
            <a:off x="7797114" y="2319133"/>
            <a:ext cx="3131320" cy="367793"/>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{0,1,2,3}</a:t>
            </a:r>
            <a:r>
              <a:rPr lang="en-US" b="1" dirty="0">
                <a:solidFill>
                  <a:srgbClr val="404040"/>
                </a:solidFill>
                <a:latin typeface="Montserrat" panose="00000500000000000000" pitchFamily="2" charset="0"/>
              </a:rPr>
              <a:t> </a:t>
            </a:r>
          </a:p>
        </p:txBody>
      </p:sp>
      <p:sp>
        <p:nvSpPr>
          <p:cNvPr id="3" name="Freeform 6">
            <a:extLst>
              <a:ext uri="{FF2B5EF4-FFF2-40B4-BE49-F238E27FC236}">
                <a16:creationId xmlns:a16="http://schemas.microsoft.com/office/drawing/2014/main" id="{0C1E1679-B0E8-FC1D-A7EC-BC3F5BB30FD1}"/>
              </a:ext>
            </a:extLst>
          </p:cNvPr>
          <p:cNvSpPr/>
          <p:nvPr/>
        </p:nvSpPr>
        <p:spPr>
          <a:xfrm rot="19341560">
            <a:off x="9204064" y="3075091"/>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4" name="TextBox 9">
            <a:extLst>
              <a:ext uri="{FF2B5EF4-FFF2-40B4-BE49-F238E27FC236}">
                <a16:creationId xmlns:a16="http://schemas.microsoft.com/office/drawing/2014/main" id="{6D613DBB-BE39-0DE5-5EF5-C773F071E745}"/>
              </a:ext>
            </a:extLst>
          </p:cNvPr>
          <p:cNvSpPr txBox="1"/>
          <p:nvPr/>
        </p:nvSpPr>
        <p:spPr>
          <a:xfrm>
            <a:off x="7797114" y="3095211"/>
            <a:ext cx="1655000" cy="553998"/>
          </a:xfrm>
          <a:prstGeom prst="rect">
            <a:avLst/>
          </a:prstGeom>
        </p:spPr>
        <p:txBody>
          <a:bodyPr wrap="square" lIns="0" tIns="0" rIns="0" bIns="0" rtlCol="0" anchor="t">
            <a:spAutoFit/>
          </a:bodyPr>
          <a:lstStyle/>
          <a:p>
            <a:r>
              <a:rPr lang="en-US" dirty="0">
                <a:solidFill>
                  <a:srgbClr val="404040"/>
                </a:solidFill>
                <a:latin typeface="Montserrat" pitchFamily="2" charset="77"/>
              </a:rPr>
              <a:t>Levels coded </a:t>
            </a:r>
          </a:p>
          <a:p>
            <a:r>
              <a:rPr lang="en-US" dirty="0">
                <a:solidFill>
                  <a:srgbClr val="404040"/>
                </a:solidFill>
                <a:latin typeface="Montserrat" pitchFamily="2" charset="77"/>
              </a:rPr>
              <a:t>as integers</a:t>
            </a:r>
          </a:p>
        </p:txBody>
      </p:sp>
    </p:spTree>
    <p:extLst>
      <p:ext uri="{BB962C8B-B14F-4D97-AF65-F5344CB8AC3E}">
        <p14:creationId xmlns:p14="http://schemas.microsoft.com/office/powerpoint/2010/main" val="33250840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REGRESSION WITH CATEGORICALS</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7" name="TextBox 9">
            <a:extLst>
              <a:ext uri="{FF2B5EF4-FFF2-40B4-BE49-F238E27FC236}">
                <a16:creationId xmlns:a16="http://schemas.microsoft.com/office/drawing/2014/main" id="{AD1F5845-0490-8E3F-32FC-DEB578A14D50}"/>
              </a:ext>
            </a:extLst>
          </p:cNvPr>
          <p:cNvSpPr txBox="1"/>
          <p:nvPr/>
        </p:nvSpPr>
        <p:spPr>
          <a:xfrm>
            <a:off x="855794" y="1802556"/>
            <a:ext cx="9698410" cy="368691"/>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Instead of integers we can use what is called dummy or one hot encoding: </a:t>
            </a:r>
          </a:p>
        </p:txBody>
      </p:sp>
      <p:sp>
        <p:nvSpPr>
          <p:cNvPr id="36" name="TextBox 9">
            <a:extLst>
              <a:ext uri="{FF2B5EF4-FFF2-40B4-BE49-F238E27FC236}">
                <a16:creationId xmlns:a16="http://schemas.microsoft.com/office/drawing/2014/main" id="{A357CF48-50B4-8C5A-37A6-61CE662FC9E6}"/>
              </a:ext>
            </a:extLst>
          </p:cNvPr>
          <p:cNvSpPr txBox="1"/>
          <p:nvPr/>
        </p:nvSpPr>
        <p:spPr>
          <a:xfrm>
            <a:off x="855794" y="3264591"/>
            <a:ext cx="10072640" cy="3277179"/>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Now we can say:</a:t>
            </a:r>
          </a:p>
          <a:p>
            <a:pPr>
              <a:lnSpc>
                <a:spcPct val="150000"/>
              </a:lnSpc>
            </a:pPr>
            <a:r>
              <a:rPr lang="en-US" dirty="0">
                <a:solidFill>
                  <a:srgbClr val="404040"/>
                </a:solidFill>
                <a:latin typeface="Montserrat" pitchFamily="2" charset="77"/>
              </a:rPr>
              <a:t>If exercise == 0: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0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0</a:t>
            </a:r>
          </a:p>
          <a:p>
            <a:pPr>
              <a:lnSpc>
                <a:spcPct val="150000"/>
              </a:lnSpc>
            </a:pPr>
            <a:r>
              <a:rPr lang="en-US" dirty="0">
                <a:solidFill>
                  <a:srgbClr val="404040"/>
                </a:solidFill>
                <a:latin typeface="Montserrat" pitchFamily="2" charset="77"/>
              </a:rPr>
              <a:t>If exercise == 1: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1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0</a:t>
            </a:r>
          </a:p>
          <a:p>
            <a:pPr>
              <a:lnSpc>
                <a:spcPct val="150000"/>
              </a:lnSpc>
            </a:pPr>
            <a:r>
              <a:rPr lang="en-US" dirty="0">
                <a:solidFill>
                  <a:srgbClr val="404040"/>
                </a:solidFill>
                <a:latin typeface="Montserrat" pitchFamily="2" charset="77"/>
              </a:rPr>
              <a:t>If exercise == 2: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 0 &amp; 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r>
              <a:rPr lang="en-US" b="1"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 1</a:t>
            </a:r>
          </a:p>
          <a:p>
            <a:pPr>
              <a:lnSpc>
                <a:spcPct val="150000"/>
              </a:lnSpc>
            </a:pPr>
            <a:endParaRPr lang="en-US" dirty="0">
              <a:solidFill>
                <a:srgbClr val="404040"/>
              </a:solidFill>
              <a:latin typeface="Montserrat" pitchFamily="2" charset="77"/>
            </a:endParaRPr>
          </a:p>
          <a:p>
            <a:pPr>
              <a:lnSpc>
                <a:spcPct val="150000"/>
              </a:lnSpc>
            </a:pPr>
            <a:r>
              <a:rPr lang="en-US" dirty="0">
                <a:solidFill>
                  <a:srgbClr val="404040"/>
                </a:solidFill>
                <a:latin typeface="Montserrat" pitchFamily="2" charset="77"/>
              </a:rPr>
              <a:t>And we get:</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b</a:t>
            </a:r>
            <a:r>
              <a:rPr lang="en-US" baseline="-25000" dirty="0">
                <a:solidFill>
                  <a:srgbClr val="404040"/>
                </a:solidFill>
                <a:latin typeface="Montserrat" pitchFamily="2" charset="77"/>
              </a:rPr>
              <a:t>2</a:t>
            </a:r>
            <a:r>
              <a:rPr lang="en-US" dirty="0">
                <a:solidFill>
                  <a:srgbClr val="404040"/>
                </a:solidFill>
                <a:latin typeface="Montserrat" pitchFamily="2" charset="77"/>
              </a:rPr>
              <a:t> is the gain in life exp at exercise level 1</a:t>
            </a:r>
          </a:p>
          <a:p>
            <a:pPr marL="285750" indent="-285750">
              <a:lnSpc>
                <a:spcPct val="150000"/>
              </a:lnSpc>
              <a:buFont typeface="Arial" panose="020B0604020202020204" pitchFamily="34" charset="0"/>
              <a:buChar char="•"/>
            </a:pPr>
            <a:r>
              <a:rPr lang="en-US" dirty="0">
                <a:solidFill>
                  <a:srgbClr val="404040"/>
                </a:solidFill>
                <a:latin typeface="Montserrat" pitchFamily="2" charset="77"/>
              </a:rPr>
              <a:t>b</a:t>
            </a:r>
            <a:r>
              <a:rPr lang="en-US" baseline="-25000" dirty="0">
                <a:solidFill>
                  <a:srgbClr val="404040"/>
                </a:solidFill>
                <a:latin typeface="Montserrat" pitchFamily="2" charset="77"/>
              </a:rPr>
              <a:t>3</a:t>
            </a:r>
            <a:r>
              <a:rPr lang="en-US" dirty="0">
                <a:solidFill>
                  <a:srgbClr val="404040"/>
                </a:solidFill>
                <a:latin typeface="Montserrat" pitchFamily="2" charset="77"/>
              </a:rPr>
              <a:t> is the gain at level 2</a:t>
            </a:r>
          </a:p>
        </p:txBody>
      </p:sp>
      <p:sp>
        <p:nvSpPr>
          <p:cNvPr id="6" name="TextBox 9">
            <a:extLst>
              <a:ext uri="{FF2B5EF4-FFF2-40B4-BE49-F238E27FC236}">
                <a16:creationId xmlns:a16="http://schemas.microsoft.com/office/drawing/2014/main" id="{CB6FA738-2132-C4F0-1279-F7A865CBF4C9}"/>
              </a:ext>
            </a:extLst>
          </p:cNvPr>
          <p:cNvSpPr txBox="1"/>
          <p:nvPr/>
        </p:nvSpPr>
        <p:spPr>
          <a:xfrm>
            <a:off x="7797114" y="2319133"/>
            <a:ext cx="3131320" cy="367793"/>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with </a:t>
            </a:r>
            <a:r>
              <a:rPr lang="en-US" b="1" dirty="0">
                <a:solidFill>
                  <a:srgbClr val="404040"/>
                </a:solidFill>
                <a:latin typeface="Montserrat" pitchFamily="2" charset="77"/>
              </a:rPr>
              <a:t>exercise </a:t>
            </a:r>
            <a:r>
              <a:rPr lang="da-DK" b="1" dirty="0">
                <a:solidFill>
                  <a:srgbClr val="404040"/>
                </a:solidFill>
                <a:latin typeface="Montserrat" panose="00000500000000000000" pitchFamily="2" charset="0"/>
              </a:rPr>
              <a:t>∈ {0,1,2}</a:t>
            </a:r>
            <a:r>
              <a:rPr lang="en-US" b="1" dirty="0">
                <a:solidFill>
                  <a:srgbClr val="404040"/>
                </a:solidFill>
                <a:latin typeface="Montserrat" panose="00000500000000000000" pitchFamily="2" charset="0"/>
              </a:rPr>
              <a:t> </a:t>
            </a:r>
          </a:p>
        </p:txBody>
      </p:sp>
      <p:sp>
        <p:nvSpPr>
          <p:cNvPr id="3" name="Freeform 6">
            <a:extLst>
              <a:ext uri="{FF2B5EF4-FFF2-40B4-BE49-F238E27FC236}">
                <a16:creationId xmlns:a16="http://schemas.microsoft.com/office/drawing/2014/main" id="{0C1E1679-B0E8-FC1D-A7EC-BC3F5BB30FD1}"/>
              </a:ext>
            </a:extLst>
          </p:cNvPr>
          <p:cNvSpPr/>
          <p:nvPr/>
        </p:nvSpPr>
        <p:spPr>
          <a:xfrm rot="10800000" flipH="1">
            <a:off x="4601816" y="3372935"/>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4" name="TextBox 9">
            <a:extLst>
              <a:ext uri="{FF2B5EF4-FFF2-40B4-BE49-F238E27FC236}">
                <a16:creationId xmlns:a16="http://schemas.microsoft.com/office/drawing/2014/main" id="{6D613DBB-BE39-0DE5-5EF5-C773F071E745}"/>
              </a:ext>
            </a:extLst>
          </p:cNvPr>
          <p:cNvSpPr txBox="1"/>
          <p:nvPr/>
        </p:nvSpPr>
        <p:spPr>
          <a:xfrm>
            <a:off x="6842956" y="3722014"/>
            <a:ext cx="2758244" cy="1107996"/>
          </a:xfrm>
          <a:prstGeom prst="rect">
            <a:avLst/>
          </a:prstGeom>
        </p:spPr>
        <p:txBody>
          <a:bodyPr wrap="square" lIns="0" tIns="0" rIns="0" bIns="0" rtlCol="0" anchor="t">
            <a:spAutoFit/>
          </a:bodyPr>
          <a:lstStyle/>
          <a:p>
            <a:r>
              <a:rPr lang="en-US" dirty="0">
                <a:solidFill>
                  <a:srgbClr val="404040"/>
                </a:solidFill>
                <a:latin typeface="Montserrat" pitchFamily="2" charset="77"/>
              </a:rPr>
              <a:t>x</a:t>
            </a:r>
            <a:r>
              <a:rPr lang="en-US" baseline="-25000" dirty="0">
                <a:solidFill>
                  <a:srgbClr val="404040"/>
                </a:solidFill>
                <a:latin typeface="Montserrat" pitchFamily="2" charset="77"/>
              </a:rPr>
              <a:t>2</a:t>
            </a:r>
            <a:r>
              <a:rPr lang="en-US" dirty="0">
                <a:solidFill>
                  <a:srgbClr val="404040"/>
                </a:solidFill>
                <a:latin typeface="Montserrat" pitchFamily="2" charset="77"/>
              </a:rPr>
              <a:t>, x</a:t>
            </a:r>
            <a:r>
              <a:rPr lang="en-US" baseline="-25000" dirty="0">
                <a:solidFill>
                  <a:srgbClr val="404040"/>
                </a:solidFill>
                <a:latin typeface="Montserrat" pitchFamily="2" charset="77"/>
              </a:rPr>
              <a:t>3</a:t>
            </a:r>
            <a:r>
              <a:rPr lang="en-US" dirty="0">
                <a:solidFill>
                  <a:srgbClr val="404040"/>
                </a:solidFill>
                <a:latin typeface="Montserrat" pitchFamily="2" charset="77"/>
              </a:rPr>
              <a:t> are indicator vars that say which level of exercise we are currently modelling.</a:t>
            </a:r>
          </a:p>
        </p:txBody>
      </p:sp>
      <p:sp>
        <p:nvSpPr>
          <p:cNvPr id="5" name="TextBox 4">
            <a:extLst>
              <a:ext uri="{FF2B5EF4-FFF2-40B4-BE49-F238E27FC236}">
                <a16:creationId xmlns:a16="http://schemas.microsoft.com/office/drawing/2014/main" id="{DE2B71C0-3539-7F44-1054-A7F4831724B5}"/>
              </a:ext>
            </a:extLst>
          </p:cNvPr>
          <p:cNvSpPr txBox="1"/>
          <p:nvPr/>
        </p:nvSpPr>
        <p:spPr>
          <a:xfrm>
            <a:off x="5880604" y="3649209"/>
            <a:ext cx="1501831" cy="1200329"/>
          </a:xfrm>
          <a:prstGeom prst="rect">
            <a:avLst/>
          </a:prstGeom>
          <a:noFill/>
        </p:spPr>
        <p:txBody>
          <a:bodyPr wrap="square" rtlCol="0">
            <a:spAutoFit/>
          </a:bodyPr>
          <a:lstStyle/>
          <a:p>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2  </a:t>
            </a:r>
            <a:r>
              <a:rPr lang="en-US"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x</a:t>
            </a:r>
            <a:r>
              <a:rPr lang="en-US" baseline="-25000"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3</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0  0</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1  0</a:t>
            </a:r>
          </a:p>
          <a:p>
            <a:r>
              <a:rPr lang="en-GB" dirty="0">
                <a:solidFill>
                  <a:srgbClr val="404040"/>
                </a:solidFill>
                <a:latin typeface="Cascadia Mono" panose="020B0609020000020004" pitchFamily="49" charset="0"/>
                <a:ea typeface="Cascadia Mono" panose="020B0609020000020004" pitchFamily="49" charset="0"/>
                <a:cs typeface="Cascadia Mono" panose="020B0609020000020004" pitchFamily="49" charset="0"/>
              </a:rPr>
              <a:t>0  1</a:t>
            </a:r>
          </a:p>
        </p:txBody>
      </p:sp>
      <p:sp>
        <p:nvSpPr>
          <p:cNvPr id="7" name="Freeform 6">
            <a:extLst>
              <a:ext uri="{FF2B5EF4-FFF2-40B4-BE49-F238E27FC236}">
                <a16:creationId xmlns:a16="http://schemas.microsoft.com/office/drawing/2014/main" id="{8B3B4FD5-C2E7-C90C-4F5E-94AFE954E46C}"/>
              </a:ext>
            </a:extLst>
          </p:cNvPr>
          <p:cNvSpPr/>
          <p:nvPr/>
        </p:nvSpPr>
        <p:spPr>
          <a:xfrm rot="1996824" flipH="1">
            <a:off x="6073716" y="5251082"/>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8" name="TextBox 9">
            <a:extLst>
              <a:ext uri="{FF2B5EF4-FFF2-40B4-BE49-F238E27FC236}">
                <a16:creationId xmlns:a16="http://schemas.microsoft.com/office/drawing/2014/main" id="{0D67CB8F-B6E4-12EC-D1CF-3B93782DF331}"/>
              </a:ext>
            </a:extLst>
          </p:cNvPr>
          <p:cNvSpPr txBox="1"/>
          <p:nvPr/>
        </p:nvSpPr>
        <p:spPr>
          <a:xfrm>
            <a:off x="7186269" y="5224658"/>
            <a:ext cx="2758244" cy="830997"/>
          </a:xfrm>
          <a:prstGeom prst="rect">
            <a:avLst/>
          </a:prstGeom>
        </p:spPr>
        <p:txBody>
          <a:bodyPr wrap="square" lIns="0" tIns="0" rIns="0" bIns="0" rtlCol="0" anchor="t">
            <a:spAutoFit/>
          </a:bodyPr>
          <a:lstStyle/>
          <a:p>
            <a:r>
              <a:rPr lang="en-US" dirty="0">
                <a:solidFill>
                  <a:srgbClr val="404040"/>
                </a:solidFill>
                <a:latin typeface="Montserrat" pitchFamily="2" charset="77"/>
              </a:rPr>
              <a:t>We need one less indicator var == dummy than we have levels.</a:t>
            </a:r>
          </a:p>
        </p:txBody>
      </p:sp>
      <p:sp>
        <p:nvSpPr>
          <p:cNvPr id="9" name="TextBox 9">
            <a:extLst>
              <a:ext uri="{FF2B5EF4-FFF2-40B4-BE49-F238E27FC236}">
                <a16:creationId xmlns:a16="http://schemas.microsoft.com/office/drawing/2014/main" id="{F1629E2F-4C63-950F-1A47-AE2511B73BA8}"/>
              </a:ext>
            </a:extLst>
          </p:cNvPr>
          <p:cNvSpPr txBox="1"/>
          <p:nvPr/>
        </p:nvSpPr>
        <p:spPr>
          <a:xfrm>
            <a:off x="844284" y="2297385"/>
            <a:ext cx="10072640" cy="784189"/>
          </a:xfrm>
          <a:prstGeom prst="rect">
            <a:avLst/>
          </a:prstGeom>
        </p:spPr>
        <p:txBody>
          <a:bodyPr wrap="square" lIns="0" tIns="0" rIns="0" bIns="0" rtlCol="0" anchor="t">
            <a:spAutoFit/>
          </a:bodyPr>
          <a:lstStyle/>
          <a:p>
            <a:pPr>
              <a:lnSpc>
                <a:spcPct val="150000"/>
              </a:lnSpc>
            </a:pPr>
            <a:r>
              <a:rPr lang="en-US" b="1" dirty="0">
                <a:solidFill>
                  <a:srgbClr val="404040"/>
                </a:solidFill>
                <a:latin typeface="Montserrat" pitchFamily="2" charset="77"/>
              </a:rPr>
              <a:t> </a:t>
            </a:r>
            <a:r>
              <a:rPr lang="cy-GB" b="1" dirty="0">
                <a:solidFill>
                  <a:srgbClr val="404040"/>
                </a:solidFill>
                <a:latin typeface="Montserrat" pitchFamily="2" charset="77"/>
              </a:rPr>
              <a:t>ŷ </a:t>
            </a:r>
            <a:r>
              <a:rPr lang="en-US" b="1" dirty="0">
                <a:solidFill>
                  <a:srgbClr val="404040"/>
                </a:solidFill>
                <a:latin typeface="Montserrat" pitchFamily="2" charset="77"/>
              </a:rPr>
              <a:t>= b</a:t>
            </a:r>
            <a:r>
              <a:rPr lang="en-US" b="1" baseline="-25000" dirty="0">
                <a:solidFill>
                  <a:srgbClr val="404040"/>
                </a:solidFill>
                <a:latin typeface="Montserrat" pitchFamily="2" charset="77"/>
              </a:rPr>
              <a:t>0 </a:t>
            </a:r>
            <a:r>
              <a:rPr lang="en-US" b="1" dirty="0">
                <a:solidFill>
                  <a:srgbClr val="404040"/>
                </a:solidFill>
                <a:latin typeface="Montserrat" pitchFamily="2" charset="77"/>
              </a:rPr>
              <a:t>+ b</a:t>
            </a:r>
            <a:r>
              <a:rPr lang="en-US" b="1" baseline="-25000" dirty="0">
                <a:solidFill>
                  <a:srgbClr val="404040"/>
                </a:solidFill>
                <a:latin typeface="Montserrat" pitchFamily="2" charset="77"/>
              </a:rPr>
              <a:t>1 </a:t>
            </a:r>
            <a:r>
              <a:rPr lang="en-US" b="1" dirty="0">
                <a:solidFill>
                  <a:srgbClr val="404040"/>
                </a:solidFill>
                <a:latin typeface="Montserrat" pitchFamily="2" charset="77"/>
              </a:rPr>
              <a:t>* x</a:t>
            </a:r>
            <a:r>
              <a:rPr lang="en-US" b="1" baseline="-25000" dirty="0">
                <a:solidFill>
                  <a:srgbClr val="404040"/>
                </a:solidFill>
                <a:latin typeface="Montserrat" pitchFamily="2" charset="77"/>
              </a:rPr>
              <a:t>1</a:t>
            </a:r>
            <a:r>
              <a:rPr lang="en-US" b="1" dirty="0">
                <a:solidFill>
                  <a:srgbClr val="404040"/>
                </a:solidFill>
                <a:latin typeface="Montserrat" pitchFamily="2" charset="77"/>
              </a:rPr>
              <a:t> + b</a:t>
            </a:r>
            <a:r>
              <a:rPr lang="en-US" b="1" baseline="-25000" dirty="0">
                <a:solidFill>
                  <a:srgbClr val="404040"/>
                </a:solidFill>
                <a:latin typeface="Montserrat" pitchFamily="2" charset="77"/>
              </a:rPr>
              <a:t>2 </a:t>
            </a:r>
            <a:r>
              <a:rPr lang="en-US" b="1" dirty="0">
                <a:solidFill>
                  <a:srgbClr val="404040"/>
                </a:solidFill>
                <a:latin typeface="Montserrat" pitchFamily="2" charset="77"/>
              </a:rPr>
              <a:t>* x</a:t>
            </a:r>
            <a:r>
              <a:rPr lang="en-US" b="1" baseline="-25000" dirty="0">
                <a:solidFill>
                  <a:srgbClr val="404040"/>
                </a:solidFill>
                <a:latin typeface="Montserrat" pitchFamily="2" charset="77"/>
              </a:rPr>
              <a:t>2 </a:t>
            </a:r>
            <a:r>
              <a:rPr lang="en-US" b="1" dirty="0">
                <a:solidFill>
                  <a:srgbClr val="404040"/>
                </a:solidFill>
                <a:latin typeface="Montserrat" pitchFamily="2" charset="77"/>
              </a:rPr>
              <a:t>+ b</a:t>
            </a:r>
            <a:r>
              <a:rPr lang="en-US" b="1" baseline="-25000" dirty="0">
                <a:solidFill>
                  <a:srgbClr val="404040"/>
                </a:solidFill>
                <a:latin typeface="Montserrat" pitchFamily="2" charset="77"/>
              </a:rPr>
              <a:t>3 </a:t>
            </a:r>
            <a:r>
              <a:rPr lang="en-US" b="1" dirty="0">
                <a:solidFill>
                  <a:srgbClr val="404040"/>
                </a:solidFill>
                <a:latin typeface="Montserrat" pitchFamily="2" charset="77"/>
              </a:rPr>
              <a:t>* x</a:t>
            </a:r>
            <a:r>
              <a:rPr lang="en-US" b="1" baseline="-25000" dirty="0">
                <a:solidFill>
                  <a:srgbClr val="404040"/>
                </a:solidFill>
                <a:latin typeface="Montserrat" pitchFamily="2" charset="77"/>
              </a:rPr>
              <a:t>3 </a:t>
            </a:r>
            <a:endParaRPr lang="en-US" b="1" dirty="0">
              <a:solidFill>
                <a:srgbClr val="404040"/>
              </a:solidFill>
              <a:latin typeface="Montserrat" pitchFamily="2" charset="77"/>
            </a:endParaRPr>
          </a:p>
          <a:p>
            <a:pPr>
              <a:lnSpc>
                <a:spcPct val="150000"/>
              </a:lnSpc>
            </a:pPr>
            <a:endParaRPr lang="en-US" dirty="0">
              <a:solidFill>
                <a:srgbClr val="404040"/>
              </a:solidFill>
              <a:latin typeface="Montserrat" pitchFamily="2" charset="77"/>
            </a:endParaRPr>
          </a:p>
        </p:txBody>
      </p:sp>
      <p:sp>
        <p:nvSpPr>
          <p:cNvPr id="10" name="Freeform 6">
            <a:extLst>
              <a:ext uri="{FF2B5EF4-FFF2-40B4-BE49-F238E27FC236}">
                <a16:creationId xmlns:a16="http://schemas.microsoft.com/office/drawing/2014/main" id="{E9EC0D59-5AD0-DFDD-3A17-37ED20FAD2A7}"/>
              </a:ext>
            </a:extLst>
          </p:cNvPr>
          <p:cNvSpPr/>
          <p:nvPr/>
        </p:nvSpPr>
        <p:spPr>
          <a:xfrm rot="18479907">
            <a:off x="9830852" y="5292989"/>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DK"/>
          </a:p>
        </p:txBody>
      </p:sp>
      <p:sp>
        <p:nvSpPr>
          <p:cNvPr id="11" name="TextBox 9">
            <a:extLst>
              <a:ext uri="{FF2B5EF4-FFF2-40B4-BE49-F238E27FC236}">
                <a16:creationId xmlns:a16="http://schemas.microsoft.com/office/drawing/2014/main" id="{AFF90C3D-6178-2906-32BD-3B300088B3E7}"/>
              </a:ext>
            </a:extLst>
          </p:cNvPr>
          <p:cNvSpPr txBox="1"/>
          <p:nvPr/>
        </p:nvSpPr>
        <p:spPr>
          <a:xfrm>
            <a:off x="10067215" y="3187957"/>
            <a:ext cx="1823571" cy="1661993"/>
          </a:xfrm>
          <a:prstGeom prst="rect">
            <a:avLst/>
          </a:prstGeom>
        </p:spPr>
        <p:txBody>
          <a:bodyPr wrap="square" lIns="0" tIns="0" rIns="0" bIns="0" rtlCol="0" anchor="t">
            <a:spAutoFit/>
          </a:bodyPr>
          <a:lstStyle/>
          <a:p>
            <a:r>
              <a:rPr lang="en-US" dirty="0">
                <a:solidFill>
                  <a:srgbClr val="404040"/>
                </a:solidFill>
                <a:latin typeface="Montserrat" pitchFamily="2" charset="77"/>
              </a:rPr>
              <a:t>No assumption on relationship between b</a:t>
            </a:r>
            <a:r>
              <a:rPr lang="en-US" baseline="-25000" dirty="0">
                <a:solidFill>
                  <a:srgbClr val="404040"/>
                </a:solidFill>
                <a:latin typeface="Montserrat" pitchFamily="2" charset="77"/>
              </a:rPr>
              <a:t>2</a:t>
            </a:r>
            <a:r>
              <a:rPr lang="en-US" dirty="0">
                <a:solidFill>
                  <a:srgbClr val="404040"/>
                </a:solidFill>
                <a:latin typeface="Montserrat" pitchFamily="2" charset="77"/>
              </a:rPr>
              <a:t> and b</a:t>
            </a:r>
            <a:r>
              <a:rPr lang="en-US" baseline="-25000" dirty="0">
                <a:solidFill>
                  <a:srgbClr val="404040"/>
                </a:solidFill>
                <a:latin typeface="Montserrat" pitchFamily="2" charset="77"/>
              </a:rPr>
              <a:t>3</a:t>
            </a:r>
            <a:r>
              <a:rPr lang="en-US" dirty="0">
                <a:solidFill>
                  <a:srgbClr val="404040"/>
                </a:solidFill>
                <a:latin typeface="Montserrat" pitchFamily="2" charset="77"/>
              </a:rPr>
              <a:t>, but 1 extra predictor so less power.</a:t>
            </a:r>
          </a:p>
        </p:txBody>
      </p:sp>
    </p:spTree>
    <p:extLst>
      <p:ext uri="{BB962C8B-B14F-4D97-AF65-F5344CB8AC3E}">
        <p14:creationId xmlns:p14="http://schemas.microsoft.com/office/powerpoint/2010/main" val="301843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bldP spid="3" grpId="0" animBg="1"/>
      <p:bldP spid="4" grpId="0"/>
      <p:bldP spid="5" grpId="0"/>
      <p:bldP spid="7" grpId="0" animBg="1"/>
      <p:bldP spid="8" grpId="0"/>
      <p:bldP spid="10" grpId="0" animBg="1"/>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1207004" y="732894"/>
            <a:ext cx="934720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CLASSIFICATION</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6" name="TextBox 9">
            <a:extLst>
              <a:ext uri="{FF2B5EF4-FFF2-40B4-BE49-F238E27FC236}">
                <a16:creationId xmlns:a16="http://schemas.microsoft.com/office/drawing/2014/main" id="{E4A25A72-9F80-5E79-4863-6CB5BC56C1EA}"/>
              </a:ext>
            </a:extLst>
          </p:cNvPr>
          <p:cNvSpPr txBox="1"/>
          <p:nvPr/>
        </p:nvSpPr>
        <p:spPr>
          <a:xfrm>
            <a:off x="1070741" y="1901693"/>
            <a:ext cx="4872859" cy="3692678"/>
          </a:xfrm>
          <a:prstGeom prst="rect">
            <a:avLst/>
          </a:prstGeom>
        </p:spPr>
        <p:txBody>
          <a:bodyPr wrap="square" lIns="0" tIns="0" rIns="0" bIns="0" rtlCol="0" anchor="t">
            <a:spAutoFit/>
          </a:bodyPr>
          <a:lstStyle/>
          <a:p>
            <a:pPr>
              <a:lnSpc>
                <a:spcPct val="150000"/>
              </a:lnSpc>
            </a:pPr>
            <a:r>
              <a:rPr lang="en-US" dirty="0">
                <a:solidFill>
                  <a:srgbClr val="404040"/>
                </a:solidFill>
                <a:latin typeface="Montserrat" pitchFamily="2" charset="77"/>
              </a:rPr>
              <a:t>When the outcome variable is binary/categorical our goal becomes classification rather than regression:</a:t>
            </a:r>
          </a:p>
          <a:p>
            <a:pPr>
              <a:lnSpc>
                <a:spcPct val="150000"/>
              </a:lnSpc>
            </a:pPr>
            <a:endParaRPr lang="en-US" dirty="0">
              <a:solidFill>
                <a:srgbClr val="404040"/>
              </a:solidFill>
              <a:latin typeface="Montserrat" pitchFamily="2" charset="77"/>
            </a:endParaRPr>
          </a:p>
          <a:p>
            <a:pPr marL="285750" indent="-285750">
              <a:lnSpc>
                <a:spcPct val="150000"/>
              </a:lnSpc>
              <a:buFont typeface="Arial" panose="020B0604020202020204" pitchFamily="34" charset="0"/>
              <a:buChar char="•"/>
            </a:pPr>
            <a:r>
              <a:rPr lang="en-US" b="1" dirty="0">
                <a:solidFill>
                  <a:srgbClr val="404040"/>
                </a:solidFill>
                <a:latin typeface="Montserrat" pitchFamily="2" charset="77"/>
              </a:rPr>
              <a:t>Regression:</a:t>
            </a:r>
            <a:r>
              <a:rPr lang="en-US" dirty="0">
                <a:solidFill>
                  <a:srgbClr val="404040"/>
                </a:solidFill>
                <a:latin typeface="Montserrat" pitchFamily="2" charset="77"/>
              </a:rPr>
              <a:t> Which value is a new y likely to take given we know x?</a:t>
            </a:r>
          </a:p>
          <a:p>
            <a:pPr marL="285750" indent="-285750">
              <a:lnSpc>
                <a:spcPct val="150000"/>
              </a:lnSpc>
              <a:buFont typeface="Arial" panose="020B0604020202020204" pitchFamily="34" charset="0"/>
              <a:buChar char="•"/>
            </a:pPr>
            <a:r>
              <a:rPr lang="en-US" b="1" dirty="0">
                <a:solidFill>
                  <a:srgbClr val="404040"/>
                </a:solidFill>
                <a:latin typeface="Montserrat" pitchFamily="2" charset="77"/>
              </a:rPr>
              <a:t>Classification:</a:t>
            </a:r>
            <a:r>
              <a:rPr lang="en-US" dirty="0">
                <a:solidFill>
                  <a:srgbClr val="404040"/>
                </a:solidFill>
                <a:latin typeface="Montserrat" pitchFamily="2" charset="77"/>
              </a:rPr>
              <a:t> Which class is a new y likely to belong to given we know x?</a:t>
            </a:r>
          </a:p>
          <a:p>
            <a:pPr marL="285750" indent="-285750">
              <a:lnSpc>
                <a:spcPct val="150000"/>
              </a:lnSpc>
              <a:buFont typeface="Arial" panose="020B0604020202020204" pitchFamily="34" charset="0"/>
              <a:buChar char="•"/>
            </a:pPr>
            <a:endParaRPr lang="en-US" dirty="0">
              <a:solidFill>
                <a:srgbClr val="404040"/>
              </a:solidFill>
              <a:latin typeface="Montserrat" pitchFamily="2" charset="77"/>
            </a:endParaRPr>
          </a:p>
        </p:txBody>
      </p:sp>
      <p:grpSp>
        <p:nvGrpSpPr>
          <p:cNvPr id="8" name="Group 7">
            <a:extLst>
              <a:ext uri="{FF2B5EF4-FFF2-40B4-BE49-F238E27FC236}">
                <a16:creationId xmlns:a16="http://schemas.microsoft.com/office/drawing/2014/main" id="{5E68C8CC-3C23-78BC-9C70-4F53B9F1F6A3}"/>
              </a:ext>
            </a:extLst>
          </p:cNvPr>
          <p:cNvGrpSpPr/>
          <p:nvPr/>
        </p:nvGrpSpPr>
        <p:grpSpPr>
          <a:xfrm>
            <a:off x="7562850" y="1750534"/>
            <a:ext cx="3823607" cy="2402139"/>
            <a:chOff x="7410450" y="1750535"/>
            <a:chExt cx="4425950" cy="2669066"/>
          </a:xfrm>
        </p:grpSpPr>
        <p:grpSp>
          <p:nvGrpSpPr>
            <p:cNvPr id="5" name="Group 4">
              <a:extLst>
                <a:ext uri="{FF2B5EF4-FFF2-40B4-BE49-F238E27FC236}">
                  <a16:creationId xmlns:a16="http://schemas.microsoft.com/office/drawing/2014/main" id="{BA129666-994F-33B4-F3DB-7F8EE35F20C3}"/>
                </a:ext>
              </a:extLst>
            </p:cNvPr>
            <p:cNvGrpSpPr/>
            <p:nvPr/>
          </p:nvGrpSpPr>
          <p:grpSpPr>
            <a:xfrm>
              <a:off x="7410450" y="1750535"/>
              <a:ext cx="4425950" cy="2669066"/>
              <a:chOff x="873170" y="1680137"/>
              <a:chExt cx="5447140" cy="3145817"/>
            </a:xfrm>
          </p:grpSpPr>
          <p:sp>
            <p:nvSpPr>
              <p:cNvPr id="22" name="TextBox 22"/>
              <p:cNvSpPr txBox="1"/>
              <p:nvPr/>
            </p:nvSpPr>
            <p:spPr>
              <a:xfrm>
                <a:off x="960935" y="2644343"/>
                <a:ext cx="1918419" cy="1940900"/>
              </a:xfrm>
              <a:prstGeom prst="rect">
                <a:avLst/>
              </a:prstGeom>
            </p:spPr>
            <p:txBody>
              <a:bodyPr lIns="33867" tIns="33867" rIns="33867" bIns="33867" rtlCol="0" anchor="ctr"/>
              <a:lstStyle/>
              <a:p>
                <a:pPr algn="ctr">
                  <a:lnSpc>
                    <a:spcPts val="1415"/>
                  </a:lnSpc>
                </a:pPr>
                <a:endParaRPr sz="1200"/>
              </a:p>
            </p:txBody>
          </p:sp>
          <p:sp>
            <p:nvSpPr>
              <p:cNvPr id="26" name="TextBox 26"/>
              <p:cNvSpPr txBox="1"/>
              <p:nvPr/>
            </p:nvSpPr>
            <p:spPr>
              <a:xfrm>
                <a:off x="1269389" y="2311400"/>
                <a:ext cx="2561845" cy="575286"/>
              </a:xfrm>
              <a:prstGeom prst="rect">
                <a:avLst/>
              </a:prstGeom>
            </p:spPr>
            <p:txBody>
              <a:bodyPr wrap="square" lIns="0" tIns="0" rIns="0" bIns="0" rtlCol="0" anchor="t">
                <a:spAutoFit/>
              </a:bodyPr>
              <a:lstStyle/>
              <a:p>
                <a:pPr algn="ctr">
                  <a:lnSpc>
                    <a:spcPts val="2277"/>
                  </a:lnSpc>
                </a:pPr>
                <a:r>
                  <a:rPr lang="en-US" sz="1866" b="1" dirty="0">
                    <a:solidFill>
                      <a:schemeClr val="bg1"/>
                    </a:solidFill>
                    <a:latin typeface="Montserrat" pitchFamily="2" charset="77"/>
                  </a:rPr>
                  <a:t>HYPOTHESIS TESTING</a:t>
                </a:r>
              </a:p>
            </p:txBody>
          </p:sp>
          <p:pic>
            <p:nvPicPr>
              <p:cNvPr id="39" name="Picture 38" descr="A graph of a slope&#10;&#10;Description automatically generated">
                <a:extLst>
                  <a:ext uri="{FF2B5EF4-FFF2-40B4-BE49-F238E27FC236}">
                    <a16:creationId xmlns:a16="http://schemas.microsoft.com/office/drawing/2014/main" id="{3AF62F4C-34BA-8DF6-3D81-0CAEB363CE69}"/>
                  </a:ext>
                </a:extLst>
              </p:cNvPr>
              <p:cNvPicPr>
                <a:picLocks noChangeAspect="1"/>
              </p:cNvPicPr>
              <p:nvPr/>
            </p:nvPicPr>
            <p:blipFill rotWithShape="1">
              <a:blip r:embed="rId5">
                <a:extLst>
                  <a:ext uri="{28A0092B-C50C-407E-A947-70E740481C1C}">
                    <a14:useLocalDpi xmlns:a14="http://schemas.microsoft.com/office/drawing/2010/main" val="0"/>
                  </a:ext>
                </a:extLst>
              </a:blip>
              <a:srcRect l="7296" t="10170" r="4292"/>
              <a:stretch/>
            </p:blipFill>
            <p:spPr>
              <a:xfrm>
                <a:off x="879625" y="1680137"/>
                <a:ext cx="5440685" cy="2958296"/>
              </a:xfrm>
              <a:prstGeom prst="rect">
                <a:avLst/>
              </a:prstGeom>
            </p:spPr>
          </p:pic>
          <p:sp>
            <p:nvSpPr>
              <p:cNvPr id="42" name="TextBox 41">
                <a:extLst>
                  <a:ext uri="{FF2B5EF4-FFF2-40B4-BE49-F238E27FC236}">
                    <a16:creationId xmlns:a16="http://schemas.microsoft.com/office/drawing/2014/main" id="{CE707423-630A-439E-7F98-9E1E4679C8DF}"/>
                  </a:ext>
                </a:extLst>
              </p:cNvPr>
              <p:cNvSpPr txBox="1"/>
              <p:nvPr/>
            </p:nvSpPr>
            <p:spPr>
              <a:xfrm rot="16200000">
                <a:off x="1373827" y="2914274"/>
                <a:ext cx="1171044" cy="359390"/>
              </a:xfrm>
              <a:prstGeom prst="rect">
                <a:avLst/>
              </a:prstGeom>
              <a:noFill/>
            </p:spPr>
            <p:txBody>
              <a:bodyPr wrap="square" rtlCol="0">
                <a:spAutoFit/>
              </a:bodyPr>
              <a:lstStyle/>
              <a:p>
                <a:r>
                  <a:rPr lang="en-US" sz="1100" dirty="0"/>
                  <a:t>Exam score</a:t>
                </a:r>
                <a:endParaRPr lang="en-GB" sz="1100" dirty="0"/>
              </a:p>
            </p:txBody>
          </p:sp>
          <p:sp>
            <p:nvSpPr>
              <p:cNvPr id="3" name="Rectangle 2">
                <a:extLst>
                  <a:ext uri="{FF2B5EF4-FFF2-40B4-BE49-F238E27FC236}">
                    <a16:creationId xmlns:a16="http://schemas.microsoft.com/office/drawing/2014/main" id="{BC26301C-0366-563A-B7FB-414876BD53B0}"/>
                  </a:ext>
                </a:extLst>
              </p:cNvPr>
              <p:cNvSpPr/>
              <p:nvPr/>
            </p:nvSpPr>
            <p:spPr>
              <a:xfrm>
                <a:off x="873170" y="4634819"/>
                <a:ext cx="5447140" cy="19113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xtBox 40">
                <a:extLst>
                  <a:ext uri="{FF2B5EF4-FFF2-40B4-BE49-F238E27FC236}">
                    <a16:creationId xmlns:a16="http://schemas.microsoft.com/office/drawing/2014/main" id="{3BD98718-5905-122B-DF18-BDE48F7AFD7A}"/>
                  </a:ext>
                </a:extLst>
              </p:cNvPr>
              <p:cNvSpPr txBox="1"/>
              <p:nvPr/>
            </p:nvSpPr>
            <p:spPr>
              <a:xfrm>
                <a:off x="2875436" y="4447543"/>
                <a:ext cx="1449059" cy="332769"/>
              </a:xfrm>
              <a:prstGeom prst="rect">
                <a:avLst/>
              </a:prstGeom>
              <a:noFill/>
            </p:spPr>
            <p:txBody>
              <a:bodyPr wrap="square" rtlCol="0">
                <a:spAutoFit/>
              </a:bodyPr>
              <a:lstStyle/>
              <a:p>
                <a:r>
                  <a:rPr lang="en-US" sz="1100" dirty="0"/>
                  <a:t>Hours studied</a:t>
                </a:r>
                <a:endParaRPr lang="en-GB" sz="1100" dirty="0"/>
              </a:p>
            </p:txBody>
          </p:sp>
        </p:grpSp>
        <p:sp>
          <p:nvSpPr>
            <p:cNvPr id="7" name="TextBox 6">
              <a:extLst>
                <a:ext uri="{FF2B5EF4-FFF2-40B4-BE49-F238E27FC236}">
                  <a16:creationId xmlns:a16="http://schemas.microsoft.com/office/drawing/2014/main" id="{CB27FC86-15C8-440C-296D-41DCC9BC536F}"/>
                </a:ext>
              </a:extLst>
            </p:cNvPr>
            <p:cNvSpPr txBox="1"/>
            <p:nvPr/>
          </p:nvSpPr>
          <p:spPr>
            <a:xfrm>
              <a:off x="10373670" y="2303003"/>
              <a:ext cx="1177399" cy="276999"/>
            </a:xfrm>
            <a:prstGeom prst="rect">
              <a:avLst/>
            </a:prstGeom>
            <a:noFill/>
          </p:spPr>
          <p:txBody>
            <a:bodyPr wrap="square" rtlCol="0">
              <a:spAutoFit/>
            </a:bodyPr>
            <a:lstStyle/>
            <a:p>
              <a:r>
                <a:rPr lang="en-US" sz="1200" dirty="0"/>
                <a:t>predicted </a:t>
              </a:r>
              <a:r>
                <a:rPr lang="cy-GB" sz="1200" b="1" dirty="0">
                  <a:solidFill>
                    <a:srgbClr val="404040"/>
                  </a:solidFill>
                  <a:latin typeface="Montserrat" pitchFamily="2" charset="77"/>
                </a:rPr>
                <a:t>ŷ</a:t>
              </a:r>
              <a:r>
                <a:rPr lang="en-US" sz="1200" dirty="0"/>
                <a:t> </a:t>
              </a:r>
              <a:endParaRPr lang="en-GB" sz="1200" dirty="0"/>
            </a:p>
          </p:txBody>
        </p:sp>
        <p:sp>
          <p:nvSpPr>
            <p:cNvPr id="9" name="Rectangle 8">
              <a:extLst>
                <a:ext uri="{FF2B5EF4-FFF2-40B4-BE49-F238E27FC236}">
                  <a16:creationId xmlns:a16="http://schemas.microsoft.com/office/drawing/2014/main" id="{E7A73B18-D7A1-5F4E-36D0-1E31C3EDFE3D}"/>
                </a:ext>
              </a:extLst>
            </p:cNvPr>
            <p:cNvSpPr/>
            <p:nvPr/>
          </p:nvSpPr>
          <p:spPr>
            <a:xfrm>
              <a:off x="10740490" y="2812908"/>
              <a:ext cx="1041514" cy="205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Connector: Curved 10">
              <a:extLst>
                <a:ext uri="{FF2B5EF4-FFF2-40B4-BE49-F238E27FC236}">
                  <a16:creationId xmlns:a16="http://schemas.microsoft.com/office/drawing/2014/main" id="{369CC0EF-6F46-FD75-6B4A-0B2087812810}"/>
                </a:ext>
              </a:extLst>
            </p:cNvPr>
            <p:cNvCxnSpPr>
              <a:stCxn id="7" idx="2"/>
            </p:cNvCxnSpPr>
            <p:nvPr/>
          </p:nvCxnSpPr>
          <p:spPr>
            <a:xfrm rot="5400000">
              <a:off x="10744519" y="2545853"/>
              <a:ext cx="183702" cy="25200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pic>
        <p:nvPicPr>
          <p:cNvPr id="12" name="Picture 11" descr="A diagram of different colored squares&#10;&#10;Description automatically generated">
            <a:extLst>
              <a:ext uri="{FF2B5EF4-FFF2-40B4-BE49-F238E27FC236}">
                <a16:creationId xmlns:a16="http://schemas.microsoft.com/office/drawing/2014/main" id="{EAFAFC48-09F3-E839-3217-F944DA5533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7678" y="4279922"/>
            <a:ext cx="2873829" cy="2221000"/>
          </a:xfrm>
          <a:prstGeom prst="rect">
            <a:avLst/>
          </a:prstGeom>
        </p:spPr>
      </p:pic>
      <p:sp>
        <p:nvSpPr>
          <p:cNvPr id="13" name="Rectangle 12">
            <a:extLst>
              <a:ext uri="{FF2B5EF4-FFF2-40B4-BE49-F238E27FC236}">
                <a16:creationId xmlns:a16="http://schemas.microsoft.com/office/drawing/2014/main" id="{A4812143-7B1C-0FED-5A46-20E3D5507233}"/>
              </a:ext>
            </a:extLst>
          </p:cNvPr>
          <p:cNvSpPr/>
          <p:nvPr/>
        </p:nvSpPr>
        <p:spPr>
          <a:xfrm>
            <a:off x="9642735" y="5594371"/>
            <a:ext cx="672205" cy="6370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D0CC4B7-39BA-D275-0CAE-A9170468A440}"/>
              </a:ext>
            </a:extLst>
          </p:cNvPr>
          <p:cNvSpPr/>
          <p:nvPr/>
        </p:nvSpPr>
        <p:spPr>
          <a:xfrm>
            <a:off x="10423677" y="4282890"/>
            <a:ext cx="962780" cy="22180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58BF1FE7-CE6D-0EEC-9B86-71E2C161AC42}"/>
              </a:ext>
            </a:extLst>
          </p:cNvPr>
          <p:cNvSpPr txBox="1"/>
          <p:nvPr/>
        </p:nvSpPr>
        <p:spPr>
          <a:xfrm>
            <a:off x="10454149" y="5578920"/>
            <a:ext cx="823451" cy="600164"/>
          </a:xfrm>
          <a:prstGeom prst="rect">
            <a:avLst/>
          </a:prstGeom>
          <a:noFill/>
        </p:spPr>
        <p:txBody>
          <a:bodyPr wrap="square" rtlCol="0">
            <a:spAutoFit/>
          </a:bodyPr>
          <a:lstStyle/>
          <a:p>
            <a:r>
              <a:rPr lang="en-US" sz="1100" dirty="0"/>
              <a:t>Group 1</a:t>
            </a:r>
          </a:p>
          <a:p>
            <a:r>
              <a:rPr lang="en-US" sz="1100" dirty="0"/>
              <a:t>?</a:t>
            </a:r>
          </a:p>
          <a:p>
            <a:r>
              <a:rPr lang="en-US" sz="1100" dirty="0"/>
              <a:t>Group 2</a:t>
            </a:r>
            <a:endParaRPr lang="en-GB" sz="1100" dirty="0"/>
          </a:p>
        </p:txBody>
      </p:sp>
      <p:pic>
        <p:nvPicPr>
          <p:cNvPr id="16" name="Picture 15" descr="A diagram of different colored squares&#10;&#10;Description automatically generated">
            <a:extLst>
              <a:ext uri="{FF2B5EF4-FFF2-40B4-BE49-F238E27FC236}">
                <a16:creationId xmlns:a16="http://schemas.microsoft.com/office/drawing/2014/main" id="{2996CD98-2F8F-6E71-FF6E-7BA244FA26F8}"/>
              </a:ext>
            </a:extLst>
          </p:cNvPr>
          <p:cNvPicPr>
            <a:picLocks noChangeAspect="1"/>
          </p:cNvPicPr>
          <p:nvPr/>
        </p:nvPicPr>
        <p:blipFill rotWithShape="1">
          <a:blip r:embed="rId6">
            <a:extLst>
              <a:ext uri="{28A0092B-C50C-407E-A947-70E740481C1C}">
                <a14:useLocalDpi xmlns:a14="http://schemas.microsoft.com/office/drawing/2010/main" val="0"/>
              </a:ext>
            </a:extLst>
          </a:blip>
          <a:srcRect l="72373" t="60302" r="20097" b="11788"/>
          <a:stretch/>
        </p:blipFill>
        <p:spPr>
          <a:xfrm>
            <a:off x="10237599" y="5594371"/>
            <a:ext cx="216390" cy="619888"/>
          </a:xfrm>
          <a:prstGeom prst="rect">
            <a:avLst/>
          </a:prstGeom>
        </p:spPr>
      </p:pic>
    </p:spTree>
    <p:extLst>
      <p:ext uri="{BB962C8B-B14F-4D97-AF65-F5344CB8AC3E}">
        <p14:creationId xmlns:p14="http://schemas.microsoft.com/office/powerpoint/2010/main" val="2707620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57B1AAB7-CBAC-C30B-3B55-8F8925F42299}"/>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2" name="Freeform 4">
            <a:extLst>
              <a:ext uri="{FF2B5EF4-FFF2-40B4-BE49-F238E27FC236}">
                <a16:creationId xmlns:a16="http://schemas.microsoft.com/office/drawing/2014/main" id="{A4A4BF7F-CB5C-F443-090B-8756E675793A}"/>
              </a:ext>
            </a:extLst>
          </p:cNvPr>
          <p:cNvSpPr/>
          <p:nvPr/>
        </p:nvSpPr>
        <p:spPr>
          <a:xfrm>
            <a:off x="0" y="3013906"/>
            <a:ext cx="12192000" cy="2501355"/>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8" name="TextBox 8"/>
          <p:cNvSpPr txBox="1"/>
          <p:nvPr/>
        </p:nvSpPr>
        <p:spPr>
          <a:xfrm>
            <a:off x="1294571" y="2147214"/>
            <a:ext cx="9880600" cy="72814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33" dirty="0">
                <a:solidFill>
                  <a:srgbClr val="404040"/>
                </a:solidFill>
                <a:latin typeface="Montserrat" pitchFamily="2" charset="77"/>
              </a:rPr>
              <a:t>There are many algorithms that perform classification:</a:t>
            </a:r>
          </a:p>
          <a:p>
            <a:pPr>
              <a:lnSpc>
                <a:spcPts val="2987"/>
              </a:lnSpc>
            </a:pPr>
            <a:r>
              <a:rPr lang="en-US" sz="1733" dirty="0">
                <a:solidFill>
                  <a:srgbClr val="404040"/>
                </a:solidFill>
                <a:latin typeface="Montserrat" pitchFamily="2" charset="77"/>
              </a:rPr>
              <a:t> </a:t>
            </a:r>
          </a:p>
        </p:txBody>
      </p:sp>
      <p:sp>
        <p:nvSpPr>
          <p:cNvPr id="10" name="TextBox 7">
            <a:extLst>
              <a:ext uri="{FF2B5EF4-FFF2-40B4-BE49-F238E27FC236}">
                <a16:creationId xmlns:a16="http://schemas.microsoft.com/office/drawing/2014/main" id="{B8E00E61-96CE-8A79-7C82-3B751B4651F8}"/>
              </a:ext>
            </a:extLst>
          </p:cNvPr>
          <p:cNvSpPr txBox="1"/>
          <p:nvPr/>
        </p:nvSpPr>
        <p:spPr>
          <a:xfrm>
            <a:off x="1422400" y="720000"/>
            <a:ext cx="9434905"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itchFamily="2" charset="77"/>
              </a:rPr>
              <a:t>CLASSIFICATION MODELS</a:t>
            </a:r>
          </a:p>
        </p:txBody>
      </p:sp>
      <p:sp>
        <p:nvSpPr>
          <p:cNvPr id="20" name="TextBox 8">
            <a:extLst>
              <a:ext uri="{FF2B5EF4-FFF2-40B4-BE49-F238E27FC236}">
                <a16:creationId xmlns:a16="http://schemas.microsoft.com/office/drawing/2014/main" id="{15E3A822-C18F-EFB4-F48F-34FFB82F9407}"/>
              </a:ext>
            </a:extLst>
          </p:cNvPr>
          <p:cNvSpPr txBox="1"/>
          <p:nvPr/>
        </p:nvSpPr>
        <p:spPr>
          <a:xfrm>
            <a:off x="585788" y="3190250"/>
            <a:ext cx="2014493"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Logistic Regression</a:t>
            </a:r>
          </a:p>
        </p:txBody>
      </p:sp>
      <p:grpSp>
        <p:nvGrpSpPr>
          <p:cNvPr id="22" name="Group 21">
            <a:extLst>
              <a:ext uri="{FF2B5EF4-FFF2-40B4-BE49-F238E27FC236}">
                <a16:creationId xmlns:a16="http://schemas.microsoft.com/office/drawing/2014/main" id="{DE73CA54-3F44-16C3-F6EA-0858959E2579}"/>
              </a:ext>
            </a:extLst>
          </p:cNvPr>
          <p:cNvGrpSpPr>
            <a:grpSpLocks noChangeAspect="1"/>
          </p:cNvGrpSpPr>
          <p:nvPr/>
        </p:nvGrpSpPr>
        <p:grpSpPr>
          <a:xfrm>
            <a:off x="316855" y="3476563"/>
            <a:ext cx="4610745" cy="1798842"/>
            <a:chOff x="380999" y="7353300"/>
            <a:chExt cx="7519585" cy="2933700"/>
          </a:xfrm>
        </p:grpSpPr>
        <p:pic>
          <p:nvPicPr>
            <p:cNvPr id="6" name="Picture 5" descr="A diagram of a variety of graphs&#10;&#10;Description automatically generated with medium confidence">
              <a:extLst>
                <a:ext uri="{FF2B5EF4-FFF2-40B4-BE49-F238E27FC236}">
                  <a16:creationId xmlns:a16="http://schemas.microsoft.com/office/drawing/2014/main" id="{E1E19A8D-ABBE-6608-F2F3-01430DF9DEED}"/>
                </a:ext>
              </a:extLst>
            </p:cNvPr>
            <p:cNvPicPr>
              <a:picLocks noChangeAspect="1"/>
            </p:cNvPicPr>
            <p:nvPr/>
          </p:nvPicPr>
          <p:blipFill rotWithShape="1">
            <a:blip r:embed="rId3">
              <a:extLst>
                <a:ext uri="{28A0092B-C50C-407E-A947-70E740481C1C}">
                  <a14:useLocalDpi xmlns:a14="http://schemas.microsoft.com/office/drawing/2010/main" val="0"/>
                </a:ext>
              </a:extLst>
            </a:blip>
            <a:srcRect l="9232" t="8600" r="52384" b="66183"/>
            <a:stretch/>
          </p:blipFill>
          <p:spPr>
            <a:xfrm>
              <a:off x="380999" y="7353300"/>
              <a:ext cx="3320468" cy="2904295"/>
            </a:xfrm>
            <a:prstGeom prst="rect">
              <a:avLst/>
            </a:prstGeom>
          </p:spPr>
        </p:pic>
        <p:pic>
          <p:nvPicPr>
            <p:cNvPr id="13" name="Picture 12" descr="A diagram of a variety of graphs&#10;&#10;Description automatically generated with medium confidence">
              <a:extLst>
                <a:ext uri="{FF2B5EF4-FFF2-40B4-BE49-F238E27FC236}">
                  <a16:creationId xmlns:a16="http://schemas.microsoft.com/office/drawing/2014/main" id="{BC79D823-BF66-5C08-CB22-CB130F4BC791}"/>
                </a:ext>
              </a:extLst>
            </p:cNvPr>
            <p:cNvPicPr>
              <a:picLocks noChangeAspect="1"/>
            </p:cNvPicPr>
            <p:nvPr/>
          </p:nvPicPr>
          <p:blipFill rotWithShape="1">
            <a:blip r:embed="rId3">
              <a:extLst>
                <a:ext uri="{28A0092B-C50C-407E-A947-70E740481C1C}">
                  <a14:useLocalDpi xmlns:a14="http://schemas.microsoft.com/office/drawing/2010/main" val="0"/>
                </a:ext>
              </a:extLst>
            </a:blip>
            <a:srcRect l="52059" t="73076" r="2668" b="5838"/>
            <a:stretch/>
          </p:blipFill>
          <p:spPr>
            <a:xfrm>
              <a:off x="3628144" y="7353300"/>
              <a:ext cx="4272440" cy="2933700"/>
            </a:xfrm>
            <a:prstGeom prst="rect">
              <a:avLst/>
            </a:prstGeom>
          </p:spPr>
        </p:pic>
      </p:grpSp>
      <p:sp>
        <p:nvSpPr>
          <p:cNvPr id="14" name="TextBox 8">
            <a:extLst>
              <a:ext uri="{FF2B5EF4-FFF2-40B4-BE49-F238E27FC236}">
                <a16:creationId xmlns:a16="http://schemas.microsoft.com/office/drawing/2014/main" id="{863AF52C-5BBC-575F-0E0E-5E7FB8E0CA07}"/>
              </a:ext>
            </a:extLst>
          </p:cNvPr>
          <p:cNvSpPr txBox="1"/>
          <p:nvPr/>
        </p:nvSpPr>
        <p:spPr>
          <a:xfrm>
            <a:off x="2896226" y="3190249"/>
            <a:ext cx="1048429"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Naïve Bayes</a:t>
            </a:r>
          </a:p>
        </p:txBody>
      </p:sp>
      <p:grpSp>
        <p:nvGrpSpPr>
          <p:cNvPr id="18" name="Group 17">
            <a:extLst>
              <a:ext uri="{FF2B5EF4-FFF2-40B4-BE49-F238E27FC236}">
                <a16:creationId xmlns:a16="http://schemas.microsoft.com/office/drawing/2014/main" id="{726DB6C5-630A-2A42-F82B-957EF3AA6935}"/>
              </a:ext>
            </a:extLst>
          </p:cNvPr>
          <p:cNvGrpSpPr>
            <a:grpSpLocks noChangeAspect="1"/>
          </p:cNvGrpSpPr>
          <p:nvPr/>
        </p:nvGrpSpPr>
        <p:grpSpPr>
          <a:xfrm>
            <a:off x="5399173" y="3436191"/>
            <a:ext cx="6538827" cy="1798841"/>
            <a:chOff x="8568168" y="7466457"/>
            <a:chExt cx="10153395" cy="2793214"/>
          </a:xfrm>
        </p:grpSpPr>
        <p:pic>
          <p:nvPicPr>
            <p:cNvPr id="5" name="Picture 4" descr="A diagram of a variety of graphs&#10;&#10;Description automatically generated with medium confidence">
              <a:extLst>
                <a:ext uri="{FF2B5EF4-FFF2-40B4-BE49-F238E27FC236}">
                  <a16:creationId xmlns:a16="http://schemas.microsoft.com/office/drawing/2014/main" id="{68E40370-3CDA-C9A5-4A95-DBE96EFDAC9F}"/>
                </a:ext>
              </a:extLst>
            </p:cNvPr>
            <p:cNvPicPr>
              <a:picLocks noChangeAspect="1"/>
            </p:cNvPicPr>
            <p:nvPr/>
          </p:nvPicPr>
          <p:blipFill rotWithShape="1">
            <a:blip r:embed="rId3">
              <a:extLst>
                <a:ext uri="{28A0092B-C50C-407E-A947-70E740481C1C}">
                  <a14:useLocalDpi xmlns:a14="http://schemas.microsoft.com/office/drawing/2010/main" val="0"/>
                </a:ext>
              </a:extLst>
            </a:blip>
            <a:srcRect l="6195" t="41552" r="44193" b="34285"/>
            <a:stretch/>
          </p:blipFill>
          <p:spPr>
            <a:xfrm>
              <a:off x="11634963" y="7477227"/>
              <a:ext cx="4291023" cy="2782444"/>
            </a:xfrm>
            <a:prstGeom prst="rect">
              <a:avLst/>
            </a:prstGeom>
          </p:spPr>
        </p:pic>
        <p:pic>
          <p:nvPicPr>
            <p:cNvPr id="7" name="Picture 6" descr="A diagram of a variety of graphs&#10;&#10;Description automatically generated with medium confidence">
              <a:extLst>
                <a:ext uri="{FF2B5EF4-FFF2-40B4-BE49-F238E27FC236}">
                  <a16:creationId xmlns:a16="http://schemas.microsoft.com/office/drawing/2014/main" id="{7B34B451-230D-D7BE-125B-D8F999A586A7}"/>
                </a:ext>
              </a:extLst>
            </p:cNvPr>
            <p:cNvPicPr>
              <a:picLocks noChangeAspect="1"/>
            </p:cNvPicPr>
            <p:nvPr/>
          </p:nvPicPr>
          <p:blipFill rotWithShape="1">
            <a:blip r:embed="rId3">
              <a:extLst>
                <a:ext uri="{28A0092B-C50C-407E-A947-70E740481C1C}">
                  <a14:useLocalDpi xmlns:a14="http://schemas.microsoft.com/office/drawing/2010/main" val="0"/>
                </a:ext>
              </a:extLst>
            </a:blip>
            <a:srcRect l="11706" t="73076" r="55738" b="2765"/>
            <a:stretch/>
          </p:blipFill>
          <p:spPr>
            <a:xfrm>
              <a:off x="15905211" y="7477227"/>
              <a:ext cx="2816352" cy="2782444"/>
            </a:xfrm>
            <a:prstGeom prst="rect">
              <a:avLst/>
            </a:prstGeom>
          </p:spPr>
        </p:pic>
        <p:pic>
          <p:nvPicPr>
            <p:cNvPr id="16" name="Picture 15" descr="A diagram of a variety of graphs&#10;&#10;Description automatically generated with medium confidence">
              <a:extLst>
                <a:ext uri="{FF2B5EF4-FFF2-40B4-BE49-F238E27FC236}">
                  <a16:creationId xmlns:a16="http://schemas.microsoft.com/office/drawing/2014/main" id="{C87FC443-22B4-8EF5-D24B-204F136D1309}"/>
                </a:ext>
              </a:extLst>
            </p:cNvPr>
            <p:cNvPicPr>
              <a:picLocks noChangeAspect="1"/>
            </p:cNvPicPr>
            <p:nvPr/>
          </p:nvPicPr>
          <p:blipFill rotWithShape="1">
            <a:blip r:embed="rId3">
              <a:extLst>
                <a:ext uri="{28A0092B-C50C-407E-A947-70E740481C1C}">
                  <a14:useLocalDpi xmlns:a14="http://schemas.microsoft.com/office/drawing/2010/main" val="0"/>
                </a:ext>
              </a:extLst>
            </a:blip>
            <a:srcRect l="58449" t="41552" r="5212" b="34285"/>
            <a:stretch/>
          </p:blipFill>
          <p:spPr>
            <a:xfrm>
              <a:off x="8568168" y="7466457"/>
              <a:ext cx="3142995" cy="2782444"/>
            </a:xfrm>
            <a:prstGeom prst="rect">
              <a:avLst/>
            </a:prstGeom>
          </p:spPr>
        </p:pic>
      </p:grpSp>
      <p:sp>
        <p:nvSpPr>
          <p:cNvPr id="23" name="TextBox 8">
            <a:extLst>
              <a:ext uri="{FF2B5EF4-FFF2-40B4-BE49-F238E27FC236}">
                <a16:creationId xmlns:a16="http://schemas.microsoft.com/office/drawing/2014/main" id="{6368DD6D-20B0-56B2-CD1C-4F13EE89BA63}"/>
              </a:ext>
            </a:extLst>
          </p:cNvPr>
          <p:cNvSpPr txBox="1"/>
          <p:nvPr/>
        </p:nvSpPr>
        <p:spPr>
          <a:xfrm>
            <a:off x="5389985" y="3190248"/>
            <a:ext cx="2636415"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Support Vector Machine</a:t>
            </a:r>
          </a:p>
        </p:txBody>
      </p:sp>
      <p:sp>
        <p:nvSpPr>
          <p:cNvPr id="24" name="TextBox 8">
            <a:extLst>
              <a:ext uri="{FF2B5EF4-FFF2-40B4-BE49-F238E27FC236}">
                <a16:creationId xmlns:a16="http://schemas.microsoft.com/office/drawing/2014/main" id="{CE896B96-AA9F-35A1-7F2C-B572979AD791}"/>
              </a:ext>
            </a:extLst>
          </p:cNvPr>
          <p:cNvSpPr txBox="1"/>
          <p:nvPr/>
        </p:nvSpPr>
        <p:spPr>
          <a:xfrm>
            <a:off x="7964249" y="3190248"/>
            <a:ext cx="1535351"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Random Forest</a:t>
            </a:r>
          </a:p>
        </p:txBody>
      </p:sp>
      <p:sp>
        <p:nvSpPr>
          <p:cNvPr id="25" name="TextBox 8">
            <a:extLst>
              <a:ext uri="{FF2B5EF4-FFF2-40B4-BE49-F238E27FC236}">
                <a16:creationId xmlns:a16="http://schemas.microsoft.com/office/drawing/2014/main" id="{781513AE-0EEB-F979-F763-099216B87F92}"/>
              </a:ext>
            </a:extLst>
          </p:cNvPr>
          <p:cNvSpPr txBox="1"/>
          <p:nvPr/>
        </p:nvSpPr>
        <p:spPr>
          <a:xfrm>
            <a:off x="9906000" y="3190247"/>
            <a:ext cx="1813743" cy="1231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US" sz="800" b="1" dirty="0">
                <a:solidFill>
                  <a:srgbClr val="404040"/>
                </a:solidFill>
                <a:latin typeface="Montserrat" pitchFamily="2" charset="77"/>
              </a:rPr>
              <a:t>K-Nearest Neighbors</a:t>
            </a:r>
          </a:p>
        </p:txBody>
      </p:sp>
      <p:sp>
        <p:nvSpPr>
          <p:cNvPr id="27" name="TextBox 26">
            <a:extLst>
              <a:ext uri="{FF2B5EF4-FFF2-40B4-BE49-F238E27FC236}">
                <a16:creationId xmlns:a16="http://schemas.microsoft.com/office/drawing/2014/main" id="{18F36812-B476-9595-E0BB-DE7163988868}"/>
              </a:ext>
            </a:extLst>
          </p:cNvPr>
          <p:cNvSpPr txBox="1"/>
          <p:nvPr/>
        </p:nvSpPr>
        <p:spPr>
          <a:xfrm>
            <a:off x="3133581" y="5296309"/>
            <a:ext cx="6266543" cy="215444"/>
          </a:xfrm>
          <a:prstGeom prst="rect">
            <a:avLst/>
          </a:prstGeom>
          <a:noFill/>
        </p:spPr>
        <p:txBody>
          <a:bodyPr wrap="square">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DK" sz="800" dirty="0"/>
              <a:t>https://towardsdatascience.com/top-machine-learning-algorithms-for-classification-2197870ff501</a:t>
            </a:r>
          </a:p>
        </p:txBody>
      </p:sp>
    </p:spTree>
    <p:extLst>
      <p:ext uri="{BB962C8B-B14F-4D97-AF65-F5344CB8AC3E}">
        <p14:creationId xmlns:p14="http://schemas.microsoft.com/office/powerpoint/2010/main" val="33546789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Freeform 4">
            <a:extLst>
              <a:ext uri="{FF2B5EF4-FFF2-40B4-BE49-F238E27FC236}">
                <a16:creationId xmlns:a16="http://schemas.microsoft.com/office/drawing/2014/main" id="{A4A4BF7F-CB5C-F443-090B-8756E675793A}"/>
              </a:ext>
            </a:extLst>
          </p:cNvPr>
          <p:cNvSpPr/>
          <p:nvPr/>
        </p:nvSpPr>
        <p:spPr>
          <a:xfrm>
            <a:off x="5573486" y="1671332"/>
            <a:ext cx="6601581" cy="5199368"/>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8" name="TextBox 8"/>
          <p:cNvSpPr txBox="1"/>
          <p:nvPr/>
        </p:nvSpPr>
        <p:spPr>
          <a:xfrm>
            <a:off x="474249" y="1739900"/>
            <a:ext cx="4384914" cy="149816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A decision tree is a series of 'checks' we follow to determine which class a data point belongs to.  Each time a check is made, the dataset is split.</a:t>
            </a:r>
          </a:p>
        </p:txBody>
      </p:sp>
      <p:sp>
        <p:nvSpPr>
          <p:cNvPr id="10" name="TextBox 7">
            <a:extLst>
              <a:ext uri="{FF2B5EF4-FFF2-40B4-BE49-F238E27FC236}">
                <a16:creationId xmlns:a16="http://schemas.microsoft.com/office/drawing/2014/main" id="{B8E00E61-96CE-8A79-7C82-3B751B4651F8}"/>
              </a:ext>
            </a:extLst>
          </p:cNvPr>
          <p:cNvSpPr txBox="1"/>
          <p:nvPr/>
        </p:nvSpPr>
        <p:spPr>
          <a:xfrm>
            <a:off x="1456768" y="706290"/>
            <a:ext cx="9312833" cy="6141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DECISION TREE</a:t>
            </a:r>
          </a:p>
        </p:txBody>
      </p:sp>
      <p:sp>
        <p:nvSpPr>
          <p:cNvPr id="4" name="TextBox 8">
            <a:extLst>
              <a:ext uri="{FF2B5EF4-FFF2-40B4-BE49-F238E27FC236}">
                <a16:creationId xmlns:a16="http://schemas.microsoft.com/office/drawing/2014/main" id="{CFA9CE7A-B5FB-65CC-DC77-1CCF1C3E93E5}"/>
              </a:ext>
            </a:extLst>
          </p:cNvPr>
          <p:cNvSpPr txBox="1"/>
          <p:nvPr/>
        </p:nvSpPr>
        <p:spPr>
          <a:xfrm>
            <a:off x="6756400" y="1871981"/>
            <a:ext cx="4419600" cy="3476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Will I bike to work today?</a:t>
            </a:r>
            <a:endParaRPr lang="en-US" sz="1867" dirty="0">
              <a:solidFill>
                <a:srgbClr val="404040"/>
              </a:solidFill>
              <a:latin typeface="Montserrat" pitchFamily="2" charset="77"/>
            </a:endParaRPr>
          </a:p>
        </p:txBody>
      </p:sp>
      <p:pic>
        <p:nvPicPr>
          <p:cNvPr id="5" name="Picture 4" descr="A diagram of weather forecast&#10;&#10;Description automatically generated">
            <a:extLst>
              <a:ext uri="{FF2B5EF4-FFF2-40B4-BE49-F238E27FC236}">
                <a16:creationId xmlns:a16="http://schemas.microsoft.com/office/drawing/2014/main" id="{FD7ACB26-3F04-5FCA-28EC-6D71335518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195" y="2644340"/>
            <a:ext cx="5225927" cy="3187330"/>
          </a:xfrm>
          <a:prstGeom prst="rect">
            <a:avLst/>
          </a:prstGeom>
        </p:spPr>
      </p:pic>
      <p:grpSp>
        <p:nvGrpSpPr>
          <p:cNvPr id="25" name="Group 24">
            <a:extLst>
              <a:ext uri="{FF2B5EF4-FFF2-40B4-BE49-F238E27FC236}">
                <a16:creationId xmlns:a16="http://schemas.microsoft.com/office/drawing/2014/main" id="{8D4D5897-C1A8-E71D-8C27-F32E8DB8B19C}"/>
              </a:ext>
            </a:extLst>
          </p:cNvPr>
          <p:cNvGrpSpPr/>
          <p:nvPr/>
        </p:nvGrpSpPr>
        <p:grpSpPr>
          <a:xfrm>
            <a:off x="7537714" y="2647578"/>
            <a:ext cx="2144312" cy="615981"/>
            <a:chOff x="7537714" y="2647578"/>
            <a:chExt cx="2144312" cy="615981"/>
          </a:xfrm>
        </p:grpSpPr>
        <p:cxnSp>
          <p:nvCxnSpPr>
            <p:cNvPr id="6" name="Connector: Curved 5">
              <a:extLst>
                <a:ext uri="{FF2B5EF4-FFF2-40B4-BE49-F238E27FC236}">
                  <a16:creationId xmlns:a16="http://schemas.microsoft.com/office/drawing/2014/main" id="{8FF14CE1-C4FB-6F3D-4B62-1CE16CD39DAF}"/>
                </a:ext>
              </a:extLst>
            </p:cNvPr>
            <p:cNvCxnSpPr>
              <a:cxnSpLocks/>
            </p:cNvCxnSpPr>
            <p:nvPr/>
          </p:nvCxnSpPr>
          <p:spPr>
            <a:xfrm rot="5400000" flipH="1" flipV="1">
              <a:off x="8278500" y="2745181"/>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62B51F3B-373C-D11B-F53C-E58F634F34D6}"/>
                </a:ext>
              </a:extLst>
            </p:cNvPr>
            <p:cNvSpPr txBox="1"/>
            <p:nvPr/>
          </p:nvSpPr>
          <p:spPr>
            <a:xfrm>
              <a:off x="7537714" y="2955782"/>
              <a:ext cx="1090847" cy="307777"/>
            </a:xfrm>
            <a:prstGeom prst="rect">
              <a:avLst/>
            </a:prstGeom>
            <a:noFill/>
          </p:spPr>
          <p:txBody>
            <a:bodyPr wrap="square" rtlCol="0">
              <a:spAutoFit/>
            </a:bodyPr>
            <a:lstStyle/>
            <a:p>
              <a:r>
                <a:rPr lang="en-GB" sz="1400" dirty="0">
                  <a:solidFill>
                    <a:srgbClr val="C00000"/>
                  </a:solidFill>
                </a:rPr>
                <a:t>Root node</a:t>
              </a:r>
            </a:p>
          </p:txBody>
        </p:sp>
        <p:sp>
          <p:nvSpPr>
            <p:cNvPr id="9" name="Rectangle 8">
              <a:extLst>
                <a:ext uri="{FF2B5EF4-FFF2-40B4-BE49-F238E27FC236}">
                  <a16:creationId xmlns:a16="http://schemas.microsoft.com/office/drawing/2014/main" id="{A70FED9D-0D70-B4F4-C259-CC2AE550BDB0}"/>
                </a:ext>
              </a:extLst>
            </p:cNvPr>
            <p:cNvSpPr/>
            <p:nvPr/>
          </p:nvSpPr>
          <p:spPr>
            <a:xfrm>
              <a:off x="8722698" y="2647578"/>
              <a:ext cx="959328" cy="33747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6" name="Group 25">
            <a:extLst>
              <a:ext uri="{FF2B5EF4-FFF2-40B4-BE49-F238E27FC236}">
                <a16:creationId xmlns:a16="http://schemas.microsoft.com/office/drawing/2014/main" id="{D55E767B-6A2E-3CD7-6542-9A93663E653F}"/>
              </a:ext>
            </a:extLst>
          </p:cNvPr>
          <p:cNvGrpSpPr/>
          <p:nvPr/>
        </p:nvGrpSpPr>
        <p:grpSpPr>
          <a:xfrm>
            <a:off x="7104905" y="4054739"/>
            <a:ext cx="4305004" cy="845823"/>
            <a:chOff x="7104905" y="4054739"/>
            <a:chExt cx="4305004" cy="845823"/>
          </a:xfrm>
        </p:grpSpPr>
        <p:cxnSp>
          <p:nvCxnSpPr>
            <p:cNvPr id="11" name="Connector: Curved 10">
              <a:extLst>
                <a:ext uri="{FF2B5EF4-FFF2-40B4-BE49-F238E27FC236}">
                  <a16:creationId xmlns:a16="http://schemas.microsoft.com/office/drawing/2014/main" id="{37B7F822-0F0E-9344-1A3E-7D6523284D01}"/>
                </a:ext>
              </a:extLst>
            </p:cNvPr>
            <p:cNvCxnSpPr>
              <a:cxnSpLocks/>
            </p:cNvCxnSpPr>
            <p:nvPr/>
          </p:nvCxnSpPr>
          <p:spPr>
            <a:xfrm rot="16200000" flipV="1">
              <a:off x="8453131" y="4296580"/>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162DB7DD-A09F-61AC-E488-F04B0DBA60D6}"/>
                </a:ext>
              </a:extLst>
            </p:cNvPr>
            <p:cNvSpPr txBox="1"/>
            <p:nvPr/>
          </p:nvSpPr>
          <p:spPr>
            <a:xfrm>
              <a:off x="8708799" y="4592785"/>
              <a:ext cx="1292717" cy="307777"/>
            </a:xfrm>
            <a:prstGeom prst="rect">
              <a:avLst/>
            </a:prstGeom>
            <a:noFill/>
          </p:spPr>
          <p:txBody>
            <a:bodyPr wrap="square" rtlCol="0">
              <a:spAutoFit/>
            </a:bodyPr>
            <a:lstStyle/>
            <a:p>
              <a:r>
                <a:rPr lang="en-GB" sz="1400" dirty="0">
                  <a:solidFill>
                    <a:srgbClr val="00B0F0"/>
                  </a:solidFill>
                </a:rPr>
                <a:t>Decision node</a:t>
              </a:r>
            </a:p>
          </p:txBody>
        </p:sp>
        <p:sp>
          <p:nvSpPr>
            <p:cNvPr id="14" name="Rectangle 13">
              <a:extLst>
                <a:ext uri="{FF2B5EF4-FFF2-40B4-BE49-F238E27FC236}">
                  <a16:creationId xmlns:a16="http://schemas.microsoft.com/office/drawing/2014/main" id="{EA31C49B-BBB6-3E87-BB38-ECD87DA0C6A5}"/>
                </a:ext>
              </a:extLst>
            </p:cNvPr>
            <p:cNvSpPr/>
            <p:nvPr/>
          </p:nvSpPr>
          <p:spPr>
            <a:xfrm>
              <a:off x="7104905" y="4054739"/>
              <a:ext cx="959328" cy="33134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Connector: Curved 19">
              <a:extLst>
                <a:ext uri="{FF2B5EF4-FFF2-40B4-BE49-F238E27FC236}">
                  <a16:creationId xmlns:a16="http://schemas.microsoft.com/office/drawing/2014/main" id="{9DCBFF46-625A-B0F1-FDCE-C7E229958845}"/>
                </a:ext>
              </a:extLst>
            </p:cNvPr>
            <p:cNvCxnSpPr>
              <a:cxnSpLocks/>
            </p:cNvCxnSpPr>
            <p:nvPr/>
          </p:nvCxnSpPr>
          <p:spPr>
            <a:xfrm rot="5400000" flipH="1" flipV="1">
              <a:off x="9839546" y="4284344"/>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EB0B4453-0DC4-5DF9-71F7-C497B9AC9DFF}"/>
                </a:ext>
              </a:extLst>
            </p:cNvPr>
            <p:cNvSpPr/>
            <p:nvPr/>
          </p:nvSpPr>
          <p:spPr>
            <a:xfrm>
              <a:off x="10450581" y="4054739"/>
              <a:ext cx="959328" cy="331340"/>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 name="TextBox 8">
            <a:extLst>
              <a:ext uri="{FF2B5EF4-FFF2-40B4-BE49-F238E27FC236}">
                <a16:creationId xmlns:a16="http://schemas.microsoft.com/office/drawing/2014/main" id="{D0EB206B-79E5-61A7-F958-3B059D5A358A}"/>
              </a:ext>
            </a:extLst>
          </p:cNvPr>
          <p:cNvSpPr txBox="1"/>
          <p:nvPr/>
        </p:nvSpPr>
        <p:spPr>
          <a:xfrm>
            <a:off x="474249" y="3195223"/>
            <a:ext cx="4384914" cy="187179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a:lnSpc>
                <a:spcPts val="2987"/>
              </a:lnSpc>
            </a:pPr>
            <a:r>
              <a:rPr lang="en-US" sz="1600" dirty="0">
                <a:solidFill>
                  <a:srgbClr val="404040"/>
                </a:solidFill>
                <a:latin typeface="Montserrat" pitchFamily="2" charset="77"/>
              </a:rPr>
              <a:t>It has three different kinds of nodes:</a:t>
            </a: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Root node: </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Contains </a:t>
            </a:r>
            <a:r>
              <a:rPr lang="en-US" sz="1400" b="1" dirty="0">
                <a:solidFill>
                  <a:srgbClr val="404040"/>
                </a:solidFill>
                <a:latin typeface="Montserrat" pitchFamily="2" charset="77"/>
              </a:rPr>
              <a:t>all</a:t>
            </a:r>
            <a:r>
              <a:rPr lang="en-US" sz="1400" dirty="0">
                <a:solidFill>
                  <a:srgbClr val="404040"/>
                </a:solidFill>
                <a:latin typeface="Montserrat" pitchFamily="2" charset="77"/>
              </a:rPr>
              <a:t> datapoints</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The first check is made</a:t>
            </a:r>
          </a:p>
        </p:txBody>
      </p:sp>
      <p:sp>
        <p:nvSpPr>
          <p:cNvPr id="23" name="TextBox 8">
            <a:extLst>
              <a:ext uri="{FF2B5EF4-FFF2-40B4-BE49-F238E27FC236}">
                <a16:creationId xmlns:a16="http://schemas.microsoft.com/office/drawing/2014/main" id="{67283DB0-D588-6722-D498-DF59D9F58965}"/>
              </a:ext>
            </a:extLst>
          </p:cNvPr>
          <p:cNvSpPr txBox="1"/>
          <p:nvPr/>
        </p:nvSpPr>
        <p:spPr>
          <a:xfrm>
            <a:off x="474249" y="4768700"/>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Decision node: </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Subsequent checks</a:t>
            </a:r>
          </a:p>
        </p:txBody>
      </p:sp>
      <p:sp>
        <p:nvSpPr>
          <p:cNvPr id="24" name="TextBox 8">
            <a:extLst>
              <a:ext uri="{FF2B5EF4-FFF2-40B4-BE49-F238E27FC236}">
                <a16:creationId xmlns:a16="http://schemas.microsoft.com/office/drawing/2014/main" id="{8FE12702-95B2-8974-1FB0-DFEA176FC6A5}"/>
              </a:ext>
            </a:extLst>
          </p:cNvPr>
          <p:cNvSpPr txBox="1"/>
          <p:nvPr/>
        </p:nvSpPr>
        <p:spPr>
          <a:xfrm>
            <a:off x="474249" y="5527955"/>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endParaRPr lang="en-US" sz="1750" dirty="0">
              <a:solidFill>
                <a:srgbClr val="404040"/>
              </a:solidFill>
              <a:latin typeface="Montserrat" pitchFamily="2" charset="77"/>
            </a:endParaRPr>
          </a:p>
          <a:p>
            <a:pPr marL="285750" indent="-285750">
              <a:lnSpc>
                <a:spcPts val="2987"/>
              </a:lnSpc>
              <a:buFont typeface="Arial" panose="020B0604020202020204" pitchFamily="34" charset="0"/>
              <a:buChar char="•"/>
            </a:pPr>
            <a:r>
              <a:rPr lang="en-US" sz="1600" dirty="0">
                <a:solidFill>
                  <a:srgbClr val="404040"/>
                </a:solidFill>
                <a:latin typeface="Montserrat" pitchFamily="2" charset="77"/>
              </a:rPr>
              <a:t>Leaf node:</a:t>
            </a:r>
          </a:p>
          <a:p>
            <a:pPr marL="590520" lvl="1" indent="-285750">
              <a:lnSpc>
                <a:spcPts val="2987"/>
              </a:lnSpc>
              <a:buFont typeface="Arial" panose="020B0604020202020204" pitchFamily="34" charset="0"/>
              <a:buChar char="•"/>
            </a:pPr>
            <a:r>
              <a:rPr lang="en-US" sz="1400" dirty="0">
                <a:solidFill>
                  <a:srgbClr val="404040"/>
                </a:solidFill>
                <a:latin typeface="Montserrat" pitchFamily="2" charset="77"/>
              </a:rPr>
              <a:t>Labeled with of the possible classes</a:t>
            </a:r>
            <a:endParaRPr lang="en-US" sz="1733" dirty="0">
              <a:solidFill>
                <a:srgbClr val="404040"/>
              </a:solidFill>
              <a:latin typeface="Montserrat" pitchFamily="2" charset="77"/>
            </a:endParaRPr>
          </a:p>
        </p:txBody>
      </p:sp>
      <p:grpSp>
        <p:nvGrpSpPr>
          <p:cNvPr id="31" name="Group 30">
            <a:extLst>
              <a:ext uri="{FF2B5EF4-FFF2-40B4-BE49-F238E27FC236}">
                <a16:creationId xmlns:a16="http://schemas.microsoft.com/office/drawing/2014/main" id="{7DA87C46-665A-800C-AB53-19048DBF2E20}"/>
              </a:ext>
            </a:extLst>
          </p:cNvPr>
          <p:cNvGrpSpPr/>
          <p:nvPr/>
        </p:nvGrpSpPr>
        <p:grpSpPr>
          <a:xfrm>
            <a:off x="6529228" y="5533862"/>
            <a:ext cx="2224982" cy="800092"/>
            <a:chOff x="6529228" y="5533862"/>
            <a:chExt cx="2224982" cy="800092"/>
          </a:xfrm>
        </p:grpSpPr>
        <p:sp>
          <p:nvSpPr>
            <p:cNvPr id="16" name="Rectangle 15">
              <a:extLst>
                <a:ext uri="{FF2B5EF4-FFF2-40B4-BE49-F238E27FC236}">
                  <a16:creationId xmlns:a16="http://schemas.microsoft.com/office/drawing/2014/main" id="{3F0F4097-A482-0148-0ABD-15780EF9CA86}"/>
                </a:ext>
              </a:extLst>
            </p:cNvPr>
            <p:cNvSpPr/>
            <p:nvPr/>
          </p:nvSpPr>
          <p:spPr>
            <a:xfrm>
              <a:off x="6529228" y="5533862"/>
              <a:ext cx="689977" cy="36390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E70432A5-3EFB-A180-BB03-1F1476FBA9A9}"/>
                </a:ext>
              </a:extLst>
            </p:cNvPr>
            <p:cNvSpPr txBox="1"/>
            <p:nvPr/>
          </p:nvSpPr>
          <p:spPr>
            <a:xfrm>
              <a:off x="7145259" y="6026177"/>
              <a:ext cx="1292717" cy="307777"/>
            </a:xfrm>
            <a:prstGeom prst="rect">
              <a:avLst/>
            </a:prstGeom>
            <a:noFill/>
          </p:spPr>
          <p:txBody>
            <a:bodyPr wrap="square" rtlCol="0">
              <a:spAutoFit/>
            </a:bodyPr>
            <a:lstStyle/>
            <a:p>
              <a:r>
                <a:rPr lang="en-GB" sz="1400" dirty="0">
                  <a:solidFill>
                    <a:srgbClr val="00B050"/>
                  </a:solidFill>
                </a:rPr>
                <a:t>Leaf node</a:t>
              </a:r>
            </a:p>
          </p:txBody>
        </p:sp>
        <p:cxnSp>
          <p:nvCxnSpPr>
            <p:cNvPr id="18" name="Connector: Curved 17">
              <a:extLst>
                <a:ext uri="{FF2B5EF4-FFF2-40B4-BE49-F238E27FC236}">
                  <a16:creationId xmlns:a16="http://schemas.microsoft.com/office/drawing/2014/main" id="{DF6A38AC-661C-C248-2336-32FD261A20EF}"/>
                </a:ext>
              </a:extLst>
            </p:cNvPr>
            <p:cNvCxnSpPr>
              <a:cxnSpLocks/>
            </p:cNvCxnSpPr>
            <p:nvPr/>
          </p:nvCxnSpPr>
          <p:spPr>
            <a:xfrm rot="16200000" flipV="1">
              <a:off x="7308730" y="5743465"/>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A7F7440A-0BEF-63E1-2B60-1948DAE995E8}"/>
                </a:ext>
              </a:extLst>
            </p:cNvPr>
            <p:cNvSpPr/>
            <p:nvPr/>
          </p:nvSpPr>
          <p:spPr>
            <a:xfrm>
              <a:off x="8064233" y="5533862"/>
              <a:ext cx="689977" cy="36390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0" name="Connector: Curved 29">
              <a:extLst>
                <a:ext uri="{FF2B5EF4-FFF2-40B4-BE49-F238E27FC236}">
                  <a16:creationId xmlns:a16="http://schemas.microsoft.com/office/drawing/2014/main" id="{6E401A98-D89C-5279-1AD6-AE15926FC9B4}"/>
                </a:ext>
              </a:extLst>
            </p:cNvPr>
            <p:cNvCxnSpPr>
              <a:cxnSpLocks/>
            </p:cNvCxnSpPr>
            <p:nvPr/>
          </p:nvCxnSpPr>
          <p:spPr>
            <a:xfrm rot="5400000" flipH="1" flipV="1">
              <a:off x="7739403" y="5743466"/>
              <a:ext cx="165330" cy="217705"/>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74992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2" name="Freeform 4">
            <a:extLst>
              <a:ext uri="{FF2B5EF4-FFF2-40B4-BE49-F238E27FC236}">
                <a16:creationId xmlns:a16="http://schemas.microsoft.com/office/drawing/2014/main" id="{A4A4BF7F-CB5C-F443-090B-8756E675793A}"/>
              </a:ext>
            </a:extLst>
          </p:cNvPr>
          <p:cNvSpPr/>
          <p:nvPr/>
        </p:nvSpPr>
        <p:spPr>
          <a:xfrm>
            <a:off x="5973011" y="1684032"/>
            <a:ext cx="6202056" cy="5199368"/>
          </a:xfrm>
          <a:custGeom>
            <a:avLst/>
            <a:gdLst/>
            <a:ahLst/>
            <a:cxnLst/>
            <a:rect l="l" t="t" r="r" b="b"/>
            <a:pathLst>
              <a:path w="220314" h="2861297">
                <a:moveTo>
                  <a:pt x="0" y="0"/>
                </a:moveTo>
                <a:lnTo>
                  <a:pt x="220314" y="0"/>
                </a:lnTo>
                <a:lnTo>
                  <a:pt x="220314" y="2861297"/>
                </a:lnTo>
                <a:lnTo>
                  <a:pt x="0" y="2861297"/>
                </a:lnTo>
                <a:close/>
              </a:path>
            </a:pathLst>
          </a:custGeom>
          <a:solidFill>
            <a:schemeClr val="bg1">
              <a:alpha val="83922"/>
            </a:scheme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dirty="0"/>
          </a:p>
        </p:txBody>
      </p:sp>
      <p:sp>
        <p:nvSpPr>
          <p:cNvPr id="10" name="TextBox 7">
            <a:extLst>
              <a:ext uri="{FF2B5EF4-FFF2-40B4-BE49-F238E27FC236}">
                <a16:creationId xmlns:a16="http://schemas.microsoft.com/office/drawing/2014/main" id="{B8E00E61-96CE-8A79-7C82-3B751B4651F8}"/>
              </a:ext>
            </a:extLst>
          </p:cNvPr>
          <p:cNvSpPr txBox="1"/>
          <p:nvPr/>
        </p:nvSpPr>
        <p:spPr>
          <a:xfrm>
            <a:off x="823726" y="706290"/>
            <a:ext cx="10511354"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itchFamily="2" charset="77"/>
              </a:rPr>
              <a:t>DECISION TREE: TRAINABLE PARAMETERS</a:t>
            </a:r>
          </a:p>
        </p:txBody>
      </p:sp>
      <p:pic>
        <p:nvPicPr>
          <p:cNvPr id="2" name="Picture 1" descr="A diagram of weather forecast&#10;&#10;Description automatically generated">
            <a:extLst>
              <a:ext uri="{FF2B5EF4-FFF2-40B4-BE49-F238E27FC236}">
                <a16:creationId xmlns:a16="http://schemas.microsoft.com/office/drawing/2014/main" id="{99EAEA01-807A-AE06-5520-A4F042372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195" y="2644340"/>
            <a:ext cx="5225927" cy="3187330"/>
          </a:xfrm>
          <a:prstGeom prst="rect">
            <a:avLst/>
          </a:prstGeom>
        </p:spPr>
      </p:pic>
      <p:sp>
        <p:nvSpPr>
          <p:cNvPr id="5" name="TextBox 8">
            <a:extLst>
              <a:ext uri="{FF2B5EF4-FFF2-40B4-BE49-F238E27FC236}">
                <a16:creationId xmlns:a16="http://schemas.microsoft.com/office/drawing/2014/main" id="{A8595D9C-3737-3850-1636-175DDF60830B}"/>
              </a:ext>
            </a:extLst>
          </p:cNvPr>
          <p:cNvSpPr txBox="1"/>
          <p:nvPr/>
        </p:nvSpPr>
        <p:spPr>
          <a:xfrm>
            <a:off x="6756400" y="1871981"/>
            <a:ext cx="4419600" cy="34765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67" b="1" dirty="0">
                <a:solidFill>
                  <a:srgbClr val="404040"/>
                </a:solidFill>
                <a:latin typeface="Montserrat" pitchFamily="2" charset="77"/>
              </a:rPr>
              <a:t>Will I bike to work today?</a:t>
            </a:r>
            <a:endParaRPr lang="en-US" sz="1867" dirty="0">
              <a:solidFill>
                <a:srgbClr val="404040"/>
              </a:solidFill>
              <a:latin typeface="Montserrat" pitchFamily="2" charset="77"/>
            </a:endParaRPr>
          </a:p>
        </p:txBody>
      </p:sp>
      <p:sp>
        <p:nvSpPr>
          <p:cNvPr id="6" name="TextBox 8">
            <a:extLst>
              <a:ext uri="{FF2B5EF4-FFF2-40B4-BE49-F238E27FC236}">
                <a16:creationId xmlns:a16="http://schemas.microsoft.com/office/drawing/2014/main" id="{F80AA474-BD0E-246C-F66B-DF4675C2D71B}"/>
              </a:ext>
            </a:extLst>
          </p:cNvPr>
          <p:cNvSpPr txBox="1"/>
          <p:nvPr/>
        </p:nvSpPr>
        <p:spPr>
          <a:xfrm>
            <a:off x="474249" y="1810238"/>
            <a:ext cx="4384914" cy="72872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Just like a linear regression model we fit the decision tree to our data.</a:t>
            </a:r>
          </a:p>
        </p:txBody>
      </p:sp>
      <p:sp>
        <p:nvSpPr>
          <p:cNvPr id="7" name="TextBox 8">
            <a:extLst>
              <a:ext uri="{FF2B5EF4-FFF2-40B4-BE49-F238E27FC236}">
                <a16:creationId xmlns:a16="http://schemas.microsoft.com/office/drawing/2014/main" id="{07DD6E54-9FBD-1A20-C115-104EDB7F6F84}"/>
              </a:ext>
            </a:extLst>
          </p:cNvPr>
          <p:cNvSpPr txBox="1"/>
          <p:nvPr/>
        </p:nvSpPr>
        <p:spPr>
          <a:xfrm>
            <a:off x="474249" y="2941725"/>
            <a:ext cx="4848028" cy="1871794"/>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Hyperparameters: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Criterion to evaluate the goodness of the split</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Number of leaf nodes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Minimum amount of samples in a leaf</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Other parameters related to structure</a:t>
            </a:r>
          </a:p>
        </p:txBody>
      </p:sp>
      <p:sp>
        <p:nvSpPr>
          <p:cNvPr id="3" name="TextBox 8">
            <a:extLst>
              <a:ext uri="{FF2B5EF4-FFF2-40B4-BE49-F238E27FC236}">
                <a16:creationId xmlns:a16="http://schemas.microsoft.com/office/drawing/2014/main" id="{BF2F084A-EB1E-329F-4625-62DAAFA819C3}"/>
              </a:ext>
            </a:extLst>
          </p:cNvPr>
          <p:cNvSpPr txBox="1"/>
          <p:nvPr/>
        </p:nvSpPr>
        <p:spPr>
          <a:xfrm>
            <a:off x="474249" y="5280493"/>
            <a:ext cx="4384914" cy="110235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750" dirty="0">
                <a:solidFill>
                  <a:srgbClr val="404040"/>
                </a:solidFill>
                <a:latin typeface="Montserrat" pitchFamily="2" charset="77"/>
              </a:rPr>
              <a:t>Trainable parameters:</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The structure of the tree</a:t>
            </a:r>
          </a:p>
          <a:p>
            <a:pPr marL="285750" indent="-285750">
              <a:lnSpc>
                <a:spcPts val="2987"/>
              </a:lnSpc>
              <a:buFont typeface="Arial" panose="020B0604020202020204" pitchFamily="34" charset="0"/>
              <a:buChar char="•"/>
            </a:pPr>
            <a:r>
              <a:rPr lang="en-US" sz="1400" dirty="0">
                <a:solidFill>
                  <a:srgbClr val="404040"/>
                </a:solidFill>
                <a:latin typeface="Montserrat" pitchFamily="2" charset="77"/>
              </a:rPr>
              <a:t>Feature importance</a:t>
            </a:r>
          </a:p>
        </p:txBody>
      </p:sp>
    </p:spTree>
    <p:extLst>
      <p:ext uri="{BB962C8B-B14F-4D97-AF65-F5344CB8AC3E}">
        <p14:creationId xmlns:p14="http://schemas.microsoft.com/office/powerpoint/2010/main" val="347449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C356A-E95C-BC60-73C2-4C6ACF2D139C}"/>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894FDB1E-8F5A-2D68-6B89-79E939D72AF4}"/>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2D4C6F47-42C8-E118-D74A-2231B371B2DD}"/>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1B1451A1-3C48-D180-8FEF-973F3AAD6FD7}"/>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7F8B4C8A-0BBA-B65A-072D-C9B46BE30AB1}"/>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Decision Trees</a:t>
            </a:r>
          </a:p>
        </p:txBody>
      </p:sp>
      <p:grpSp>
        <p:nvGrpSpPr>
          <p:cNvPr id="4" name="Group 4">
            <a:extLst>
              <a:ext uri="{FF2B5EF4-FFF2-40B4-BE49-F238E27FC236}">
                <a16:creationId xmlns:a16="http://schemas.microsoft.com/office/drawing/2014/main" id="{300A2D3B-99B9-0A2C-AF6B-148AE18194FE}"/>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8769A1BF-3609-EA00-CD1D-D08FF8A8C02F}"/>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BD095155-775F-75CC-3E42-DE4920AB17FD}"/>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4D98E477-7A9B-657D-C02A-BB151880F74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7" name="Rectangle 6">
            <a:extLst>
              <a:ext uri="{FF2B5EF4-FFF2-40B4-BE49-F238E27FC236}">
                <a16:creationId xmlns:a16="http://schemas.microsoft.com/office/drawing/2014/main" id="{2F9EEA08-C0D3-0446-0BC0-C3589F11365B}"/>
              </a:ext>
            </a:extLst>
          </p:cNvPr>
          <p:cNvSpPr/>
          <p:nvPr/>
        </p:nvSpPr>
        <p:spPr>
          <a:xfrm>
            <a:off x="400715" y="2979919"/>
            <a:ext cx="2841164" cy="7874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Should I eat cake?</a:t>
            </a:r>
          </a:p>
        </p:txBody>
      </p:sp>
      <p:cxnSp>
        <p:nvCxnSpPr>
          <p:cNvPr id="13" name="Straight Arrow Connector 12">
            <a:extLst>
              <a:ext uri="{FF2B5EF4-FFF2-40B4-BE49-F238E27FC236}">
                <a16:creationId xmlns:a16="http://schemas.microsoft.com/office/drawing/2014/main" id="{AFD9E294-7345-BD12-1801-E7EB49B19E6F}"/>
              </a:ext>
            </a:extLst>
          </p:cNvPr>
          <p:cNvCxnSpPr>
            <a:cxnSpLocks/>
            <a:stCxn id="18" idx="2"/>
            <a:endCxn id="28" idx="0"/>
          </p:cNvCxnSpPr>
          <p:nvPr/>
        </p:nvCxnSpPr>
        <p:spPr>
          <a:xfrm flipH="1">
            <a:off x="4543338" y="3225974"/>
            <a:ext cx="1446715" cy="1187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065A17A-040A-1B96-F4E8-EA056B610D2D}"/>
              </a:ext>
            </a:extLst>
          </p:cNvPr>
          <p:cNvCxnSpPr>
            <a:cxnSpLocks/>
            <a:stCxn id="18" idx="2"/>
            <a:endCxn id="29" idx="0"/>
          </p:cNvCxnSpPr>
          <p:nvPr/>
        </p:nvCxnSpPr>
        <p:spPr>
          <a:xfrm>
            <a:off x="5990053" y="3225974"/>
            <a:ext cx="1497523" cy="1187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4C5CF91-BB83-F1B4-9321-0BC9AC3B49C6}"/>
              </a:ext>
            </a:extLst>
          </p:cNvPr>
          <p:cNvSpPr/>
          <p:nvPr/>
        </p:nvSpPr>
        <p:spPr>
          <a:xfrm>
            <a:off x="4986383" y="2438573"/>
            <a:ext cx="2007339" cy="7874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Is it a holiday?</a:t>
            </a:r>
          </a:p>
        </p:txBody>
      </p:sp>
      <p:sp>
        <p:nvSpPr>
          <p:cNvPr id="26" name="Rectangle 25">
            <a:extLst>
              <a:ext uri="{FF2B5EF4-FFF2-40B4-BE49-F238E27FC236}">
                <a16:creationId xmlns:a16="http://schemas.microsoft.com/office/drawing/2014/main" id="{EB7B8824-3A9A-A597-CA8F-F34FABA476D2}"/>
              </a:ext>
            </a:extLst>
          </p:cNvPr>
          <p:cNvSpPr/>
          <p:nvPr/>
        </p:nvSpPr>
        <p:spPr>
          <a:xfrm>
            <a:off x="4692328" y="3471421"/>
            <a:ext cx="863600" cy="4728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Yes</a:t>
            </a:r>
          </a:p>
        </p:txBody>
      </p:sp>
      <p:sp>
        <p:nvSpPr>
          <p:cNvPr id="27" name="Rectangle 26">
            <a:extLst>
              <a:ext uri="{FF2B5EF4-FFF2-40B4-BE49-F238E27FC236}">
                <a16:creationId xmlns:a16="http://schemas.microsoft.com/office/drawing/2014/main" id="{3D09F29C-55C4-91B7-35FF-47D9F9A02801}"/>
              </a:ext>
            </a:extLst>
          </p:cNvPr>
          <p:cNvSpPr/>
          <p:nvPr/>
        </p:nvSpPr>
        <p:spPr>
          <a:xfrm>
            <a:off x="6426941" y="3441077"/>
            <a:ext cx="863600" cy="47282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No</a:t>
            </a:r>
          </a:p>
        </p:txBody>
      </p:sp>
      <p:sp>
        <p:nvSpPr>
          <p:cNvPr id="28" name="Rectangle 27">
            <a:extLst>
              <a:ext uri="{FF2B5EF4-FFF2-40B4-BE49-F238E27FC236}">
                <a16:creationId xmlns:a16="http://schemas.microsoft.com/office/drawing/2014/main" id="{148EB938-14C3-69FA-959B-D44297CF3B00}"/>
              </a:ext>
            </a:extLst>
          </p:cNvPr>
          <p:cNvSpPr/>
          <p:nvPr/>
        </p:nvSpPr>
        <p:spPr>
          <a:xfrm>
            <a:off x="3779520" y="4413637"/>
            <a:ext cx="1527636" cy="6665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Yes</a:t>
            </a:r>
          </a:p>
        </p:txBody>
      </p:sp>
      <p:sp>
        <p:nvSpPr>
          <p:cNvPr id="29" name="Rectangle 28">
            <a:extLst>
              <a:ext uri="{FF2B5EF4-FFF2-40B4-BE49-F238E27FC236}">
                <a16:creationId xmlns:a16="http://schemas.microsoft.com/office/drawing/2014/main" id="{014A8E6C-567F-A63E-FD4A-B9F90DCEA33D}"/>
              </a:ext>
            </a:extLst>
          </p:cNvPr>
          <p:cNvSpPr/>
          <p:nvPr/>
        </p:nvSpPr>
        <p:spPr>
          <a:xfrm>
            <a:off x="6723758" y="4413637"/>
            <a:ext cx="1527636" cy="666528"/>
          </a:xfrm>
          <a:prstGeom prst="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Also yes</a:t>
            </a:r>
          </a:p>
          <a:p>
            <a:pPr algn="ctr"/>
            <a:r>
              <a:rPr lang="en-GB" dirty="0">
                <a:solidFill>
                  <a:schemeClr val="tx1"/>
                </a:solidFill>
              </a:rPr>
              <a:t>but in blue</a:t>
            </a:r>
          </a:p>
        </p:txBody>
      </p:sp>
    </p:spTree>
    <p:extLst>
      <p:ext uri="{BB962C8B-B14F-4D97-AF65-F5344CB8AC3E}">
        <p14:creationId xmlns:p14="http://schemas.microsoft.com/office/powerpoint/2010/main" val="2656679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 y="0"/>
            <a:ext cx="12192000" cy="1929513"/>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1344054" y="661323"/>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4" name="Group 4"/>
          <p:cNvGrpSpPr/>
          <p:nvPr/>
        </p:nvGrpSpPr>
        <p:grpSpPr>
          <a:xfrm>
            <a:off x="821436" y="2463800"/>
            <a:ext cx="4782282" cy="2861916"/>
            <a:chOff x="0" y="0"/>
            <a:chExt cx="1515567" cy="972307"/>
          </a:xfrm>
        </p:grpSpPr>
        <p:sp>
          <p:nvSpPr>
            <p:cNvPr id="5" name="Freeform 5"/>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CCDADD"/>
            </a:solidFill>
          </p:spPr>
          <p:txBody>
            <a:bodyPr/>
            <a:lstStyle/>
            <a:p>
              <a:endParaRPr lang="en-DK" sz="1200"/>
            </a:p>
          </p:txBody>
        </p:sp>
        <p:sp>
          <p:nvSpPr>
            <p:cNvPr id="6" name="TextBox 6"/>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grpSp>
        <p:nvGrpSpPr>
          <p:cNvPr id="7" name="Group 7"/>
          <p:cNvGrpSpPr/>
          <p:nvPr/>
        </p:nvGrpSpPr>
        <p:grpSpPr>
          <a:xfrm>
            <a:off x="6096000" y="3660299"/>
            <a:ext cx="4994117" cy="2536379"/>
            <a:chOff x="0" y="0"/>
            <a:chExt cx="1515567" cy="972307"/>
          </a:xfrm>
        </p:grpSpPr>
        <p:sp>
          <p:nvSpPr>
            <p:cNvPr id="8" name="Freeform 8"/>
            <p:cNvSpPr/>
            <p:nvPr/>
          </p:nvSpPr>
          <p:spPr>
            <a:xfrm>
              <a:off x="0" y="0"/>
              <a:ext cx="1515567" cy="972307"/>
            </a:xfrm>
            <a:custGeom>
              <a:avLst/>
              <a:gdLst/>
              <a:ahLst/>
              <a:cxnLst/>
              <a:rect l="l" t="t" r="r" b="b"/>
              <a:pathLst>
                <a:path w="1515567" h="972307">
                  <a:moveTo>
                    <a:pt x="59006" y="0"/>
                  </a:moveTo>
                  <a:lnTo>
                    <a:pt x="1456561" y="0"/>
                  </a:lnTo>
                  <a:cubicBezTo>
                    <a:pt x="1472211" y="0"/>
                    <a:pt x="1487219" y="6217"/>
                    <a:pt x="1498285" y="17283"/>
                  </a:cubicBezTo>
                  <a:cubicBezTo>
                    <a:pt x="1509351" y="28348"/>
                    <a:pt x="1515567" y="43357"/>
                    <a:pt x="1515567" y="59006"/>
                  </a:cubicBezTo>
                  <a:lnTo>
                    <a:pt x="1515567" y="913301"/>
                  </a:lnTo>
                  <a:cubicBezTo>
                    <a:pt x="1515567" y="928950"/>
                    <a:pt x="1509351" y="943959"/>
                    <a:pt x="1498285" y="955024"/>
                  </a:cubicBezTo>
                  <a:cubicBezTo>
                    <a:pt x="1487219" y="966090"/>
                    <a:pt x="1472211" y="972307"/>
                    <a:pt x="1456561" y="972307"/>
                  </a:cubicBezTo>
                  <a:lnTo>
                    <a:pt x="59006" y="972307"/>
                  </a:lnTo>
                  <a:cubicBezTo>
                    <a:pt x="43357" y="972307"/>
                    <a:pt x="28348" y="966090"/>
                    <a:pt x="17283" y="955024"/>
                  </a:cubicBezTo>
                  <a:cubicBezTo>
                    <a:pt x="6217" y="943959"/>
                    <a:pt x="0" y="928950"/>
                    <a:pt x="0" y="913301"/>
                  </a:cubicBezTo>
                  <a:lnTo>
                    <a:pt x="0" y="59006"/>
                  </a:lnTo>
                  <a:cubicBezTo>
                    <a:pt x="0" y="43357"/>
                    <a:pt x="6217" y="28348"/>
                    <a:pt x="17283" y="17283"/>
                  </a:cubicBezTo>
                  <a:cubicBezTo>
                    <a:pt x="28348" y="6217"/>
                    <a:pt x="43357" y="0"/>
                    <a:pt x="59006" y="0"/>
                  </a:cubicBezTo>
                  <a:close/>
                </a:path>
              </a:pathLst>
            </a:custGeom>
            <a:solidFill>
              <a:srgbClr val="9AC4F8"/>
            </a:solidFill>
          </p:spPr>
          <p:txBody>
            <a:bodyPr/>
            <a:lstStyle/>
            <a:p>
              <a:endParaRPr lang="en-DK" sz="1200" dirty="0"/>
            </a:p>
          </p:txBody>
        </p:sp>
        <p:sp>
          <p:nvSpPr>
            <p:cNvPr id="9" name="TextBox 9"/>
            <p:cNvSpPr txBox="1"/>
            <p:nvPr/>
          </p:nvSpPr>
          <p:spPr>
            <a:xfrm>
              <a:off x="0" y="-9525"/>
              <a:ext cx="812800" cy="822325"/>
            </a:xfrm>
            <a:prstGeom prst="rect">
              <a:avLst/>
            </a:prstGeom>
          </p:spPr>
          <p:txBody>
            <a:bodyPr lIns="39381" tIns="39381" rIns="39381" bIns="39381" rtlCol="0" anchor="ctr"/>
            <a:lstStyle/>
            <a:p>
              <a:pPr algn="ctr">
                <a:lnSpc>
                  <a:spcPts val="1415"/>
                </a:lnSpc>
              </a:pPr>
              <a:endParaRPr sz="1200"/>
            </a:p>
          </p:txBody>
        </p:sp>
      </p:grpSp>
      <p:sp>
        <p:nvSpPr>
          <p:cNvPr id="10" name="TextBox 10"/>
          <p:cNvSpPr txBox="1"/>
          <p:nvPr/>
        </p:nvSpPr>
        <p:spPr>
          <a:xfrm>
            <a:off x="1166705" y="2788312"/>
            <a:ext cx="4115695" cy="2197525"/>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Data Science </a:t>
            </a:r>
            <a:r>
              <a:rPr lang="en-US" sz="1867" dirty="0">
                <a:solidFill>
                  <a:srgbClr val="404040"/>
                </a:solidFill>
                <a:latin typeface="Montserrat" pitchFamily="2" charset="77"/>
              </a:rPr>
              <a:t>combines math, statistics, programming and algorithms with </a:t>
            </a:r>
            <a:r>
              <a:rPr lang="en-US" sz="1867" b="1" dirty="0">
                <a:solidFill>
                  <a:srgbClr val="404040"/>
                </a:solidFill>
                <a:latin typeface="Montserrat" pitchFamily="2" charset="77"/>
              </a:rPr>
              <a:t>domain</a:t>
            </a:r>
            <a:r>
              <a:rPr lang="en-US" sz="1867" dirty="0">
                <a:solidFill>
                  <a:srgbClr val="404040"/>
                </a:solidFill>
                <a:latin typeface="Montserrat" pitchFamily="2" charset="77"/>
              </a:rPr>
              <a:t> </a:t>
            </a:r>
            <a:r>
              <a:rPr lang="en-US" sz="1867" b="1" dirty="0">
                <a:solidFill>
                  <a:srgbClr val="404040"/>
                </a:solidFill>
                <a:latin typeface="Montserrat" pitchFamily="2" charset="77"/>
              </a:rPr>
              <a:t>expertise</a:t>
            </a:r>
            <a:r>
              <a:rPr lang="en-US" sz="1867" dirty="0">
                <a:solidFill>
                  <a:srgbClr val="404040"/>
                </a:solidFill>
                <a:latin typeface="Montserrat" pitchFamily="2" charset="77"/>
              </a:rPr>
              <a:t> in order to extract insights from data.</a:t>
            </a:r>
          </a:p>
          <a:p>
            <a:pPr>
              <a:lnSpc>
                <a:spcPts val="2928"/>
              </a:lnSpc>
            </a:pPr>
            <a:r>
              <a:rPr lang="en-US" sz="1867" dirty="0">
                <a:solidFill>
                  <a:srgbClr val="404040"/>
                </a:solidFill>
                <a:latin typeface="Montserrat" pitchFamily="2" charset="77"/>
              </a:rPr>
              <a:t>- </a:t>
            </a:r>
            <a:r>
              <a:rPr lang="en-US" sz="1867" b="1" dirty="0">
                <a:solidFill>
                  <a:srgbClr val="404040"/>
                </a:solidFill>
                <a:latin typeface="Montserrat" pitchFamily="2" charset="77"/>
              </a:rPr>
              <a:t>IBM</a:t>
            </a:r>
          </a:p>
        </p:txBody>
      </p:sp>
      <p:sp>
        <p:nvSpPr>
          <p:cNvPr id="14" name="TextBox 14"/>
          <p:cNvSpPr txBox="1"/>
          <p:nvPr/>
        </p:nvSpPr>
        <p:spPr>
          <a:xfrm>
            <a:off x="6467317" y="3978066"/>
            <a:ext cx="4265122" cy="1825628"/>
          </a:xfrm>
          <a:prstGeom prst="rect">
            <a:avLst/>
          </a:prstGeom>
        </p:spPr>
        <p:txBody>
          <a:bodyPr wrap="square" lIns="0" tIns="0" rIns="0" bIns="0" rtlCol="0" anchor="t">
            <a:spAutoFit/>
          </a:bodyPr>
          <a:lstStyle/>
          <a:p>
            <a:pPr>
              <a:lnSpc>
                <a:spcPts val="2928"/>
              </a:lnSpc>
            </a:pPr>
            <a:r>
              <a:rPr lang="en-US" sz="1867" b="1" dirty="0">
                <a:solidFill>
                  <a:srgbClr val="404040"/>
                </a:solidFill>
                <a:latin typeface="Montserrat" pitchFamily="2" charset="77"/>
              </a:rPr>
              <a:t>Data Science </a:t>
            </a:r>
            <a:r>
              <a:rPr lang="en-US" sz="1867" dirty="0">
                <a:solidFill>
                  <a:srgbClr val="404040"/>
                </a:solidFill>
                <a:latin typeface="Montserrat" pitchFamily="2" charset="77"/>
              </a:rPr>
              <a:t>is the processing of data with the goal to </a:t>
            </a:r>
            <a:r>
              <a:rPr lang="en-US" sz="1867" b="1" dirty="0">
                <a:solidFill>
                  <a:srgbClr val="404040"/>
                </a:solidFill>
                <a:latin typeface="Montserrat" pitchFamily="2" charset="77"/>
              </a:rPr>
              <a:t>learn something </a:t>
            </a:r>
            <a:r>
              <a:rPr lang="en-US" sz="1867" dirty="0">
                <a:solidFill>
                  <a:srgbClr val="404040"/>
                </a:solidFill>
                <a:latin typeface="Montserrat" pitchFamily="2" charset="77"/>
              </a:rPr>
              <a:t>about its characteristics or answer a scientific question.</a:t>
            </a:r>
          </a:p>
          <a:p>
            <a:pPr>
              <a:lnSpc>
                <a:spcPts val="2928"/>
              </a:lnSpc>
            </a:pPr>
            <a:r>
              <a:rPr lang="en-US" sz="1867" dirty="0">
                <a:solidFill>
                  <a:srgbClr val="404040"/>
                </a:solidFill>
                <a:latin typeface="Montserrat" pitchFamily="2" charset="77"/>
              </a:rPr>
              <a:t>- </a:t>
            </a:r>
            <a:r>
              <a:rPr lang="en-US" sz="1867" b="1" dirty="0" err="1">
                <a:solidFill>
                  <a:srgbClr val="404040"/>
                </a:solidFill>
                <a:latin typeface="Montserrat" pitchFamily="2" charset="77"/>
              </a:rPr>
              <a:t>HeaDS</a:t>
            </a:r>
            <a:endParaRPr lang="en-US" sz="1867" b="1"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31377684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10A668-9617-1A52-9DC4-F397CD304D6D}"/>
              </a:ext>
            </a:extLst>
          </p:cNvPr>
          <p:cNvSpPr/>
          <p:nvPr/>
        </p:nvSpPr>
        <p:spPr>
          <a:xfrm>
            <a:off x="6494755" y="0"/>
            <a:ext cx="569557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sp>
        <p:nvSpPr>
          <p:cNvPr id="4" name="Freeform 4"/>
          <p:cNvSpPr/>
          <p:nvPr/>
        </p:nvSpPr>
        <p:spPr>
          <a:xfrm>
            <a:off x="-12700" y="431800"/>
            <a:ext cx="12204700" cy="116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6" name="TextBox 6"/>
          <p:cNvSpPr txBox="1"/>
          <p:nvPr/>
        </p:nvSpPr>
        <p:spPr>
          <a:xfrm>
            <a:off x="539655" y="719074"/>
            <a:ext cx="8205760"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anose="00000500000000000000" pitchFamily="2" charset="0"/>
              </a:rPr>
              <a:t>CLASSIFIER PERFORMANCE</a:t>
            </a:r>
          </a:p>
        </p:txBody>
      </p:sp>
      <p:sp>
        <p:nvSpPr>
          <p:cNvPr id="7" name="TextBox 7"/>
          <p:cNvSpPr txBox="1"/>
          <p:nvPr/>
        </p:nvSpPr>
        <p:spPr>
          <a:xfrm>
            <a:off x="540909" y="1680569"/>
            <a:ext cx="5363400" cy="380565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endParaRPr lang="en-US" sz="1867" dirty="0">
              <a:solidFill>
                <a:srgbClr val="404040"/>
              </a:solidFill>
              <a:latin typeface="Montserrat" panose="00000500000000000000" pitchFamily="2" charset="0"/>
            </a:endParaRPr>
          </a:p>
          <a:p>
            <a:pPr marL="230305" lvl="1">
              <a:lnSpc>
                <a:spcPts val="2987"/>
              </a:lnSpc>
            </a:pPr>
            <a:r>
              <a:rPr lang="en-US" sz="1733" dirty="0">
                <a:solidFill>
                  <a:srgbClr val="404040"/>
                </a:solidFill>
                <a:latin typeface="Montserrat" panose="00000500000000000000" pitchFamily="2" charset="0"/>
              </a:rPr>
              <a:t>For a classifier that output only labels, like a decision tree, we look at the numbers of True and False negatives and positives. </a:t>
            </a:r>
          </a:p>
          <a:p>
            <a:pPr marL="230305" lvl="1">
              <a:lnSpc>
                <a:spcPts val="2987"/>
              </a:lnSpc>
            </a:pPr>
            <a:endParaRPr lang="en-US" sz="1733" dirty="0">
              <a:solidFill>
                <a:srgbClr val="404040"/>
              </a:solidFill>
              <a:latin typeface="Montserrat" panose="00000500000000000000" pitchFamily="2" charset="0"/>
            </a:endParaRPr>
          </a:p>
          <a:p>
            <a:pPr marL="230305" lvl="1">
              <a:lnSpc>
                <a:spcPts val="2987"/>
              </a:lnSpc>
            </a:pPr>
            <a:r>
              <a:rPr lang="en-US" sz="1733" dirty="0">
                <a:solidFill>
                  <a:srgbClr val="404040"/>
                </a:solidFill>
                <a:latin typeface="Montserrat" panose="00000500000000000000" pitchFamily="2" charset="0"/>
              </a:rPr>
              <a:t>This is called a confusion matrix. </a:t>
            </a:r>
          </a:p>
          <a:p>
            <a:pPr marL="230305" lvl="1">
              <a:lnSpc>
                <a:spcPts val="2987"/>
              </a:lnSpc>
            </a:pPr>
            <a:endParaRPr lang="en-US" sz="1733" dirty="0">
              <a:solidFill>
                <a:srgbClr val="404040"/>
              </a:solidFill>
              <a:latin typeface="Montserrat" panose="00000500000000000000" pitchFamily="2" charset="0"/>
            </a:endParaRPr>
          </a:p>
          <a:p>
            <a:pPr marL="230305" lvl="1">
              <a:lnSpc>
                <a:spcPts val="2987"/>
              </a:lnSpc>
            </a:pPr>
            <a:r>
              <a:rPr lang="en-US" sz="1733" b="1" dirty="0">
                <a:solidFill>
                  <a:srgbClr val="404040"/>
                </a:solidFill>
                <a:latin typeface="Montserrat" panose="00000500000000000000" pitchFamily="2" charset="0"/>
              </a:rPr>
              <a:t>However … </a:t>
            </a:r>
          </a:p>
          <a:p>
            <a:pPr marL="230306" lvl="1">
              <a:lnSpc>
                <a:spcPts val="2987"/>
              </a:lnSpc>
            </a:pPr>
            <a:endParaRPr lang="en-US" sz="1733" dirty="0">
              <a:solidFill>
                <a:srgbClr val="404040"/>
              </a:solidFill>
              <a:latin typeface="Montserrat" panose="00000500000000000000" pitchFamily="2" charset="0"/>
            </a:endParaRPr>
          </a:p>
          <a:p>
            <a:pPr>
              <a:lnSpc>
                <a:spcPts val="2987"/>
              </a:lnSpc>
            </a:pPr>
            <a:endParaRPr lang="en-US" sz="1867" dirty="0">
              <a:solidFill>
                <a:srgbClr val="404040"/>
              </a:solidFill>
              <a:latin typeface="Now"/>
            </a:endParaRPr>
          </a:p>
        </p:txBody>
      </p:sp>
      <p:pic>
        <p:nvPicPr>
          <p:cNvPr id="2" name="Picture 1" descr="A blue and black logo&#10;&#10;Description automatically generated">
            <a:extLst>
              <a:ext uri="{FF2B5EF4-FFF2-40B4-BE49-F238E27FC236}">
                <a16:creationId xmlns:a16="http://schemas.microsoft.com/office/drawing/2014/main" id="{38607FCB-7904-46CE-9865-A9A545C51D8C}"/>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5" name="Picture 4" descr="A grid of different choices&#10;&#10;Description automatically generated with medium confidence">
            <a:extLst>
              <a:ext uri="{FF2B5EF4-FFF2-40B4-BE49-F238E27FC236}">
                <a16:creationId xmlns:a16="http://schemas.microsoft.com/office/drawing/2014/main" id="{62B7F7EE-DBBC-8875-6770-041EE241996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681" t="3609" r="1984" b="3838"/>
          <a:stretch/>
        </p:blipFill>
        <p:spPr>
          <a:xfrm>
            <a:off x="7294359" y="1680569"/>
            <a:ext cx="3924625" cy="2948063"/>
          </a:xfrm>
          <a:prstGeom prst="rect">
            <a:avLst/>
          </a:prstGeom>
          <a:ln w="12700">
            <a:solidFill>
              <a:srgbClr val="404040"/>
            </a:solidFill>
          </a:ln>
        </p:spPr>
      </p:pic>
      <p:pic>
        <p:nvPicPr>
          <p:cNvPr id="3" name="Picture 2">
            <a:extLst>
              <a:ext uri="{FF2B5EF4-FFF2-40B4-BE49-F238E27FC236}">
                <a16:creationId xmlns:a16="http://schemas.microsoft.com/office/drawing/2014/main" id="{F26941A2-29A3-55C3-3725-2418F437DF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5295" y="4789679"/>
            <a:ext cx="3553689" cy="1762630"/>
          </a:xfrm>
          <a:prstGeom prst="rect">
            <a:avLst/>
          </a:prstGeom>
        </p:spPr>
      </p:pic>
    </p:spTree>
    <p:extLst>
      <p:ext uri="{BB962C8B-B14F-4D97-AF65-F5344CB8AC3E}">
        <p14:creationId xmlns:p14="http://schemas.microsoft.com/office/powerpoint/2010/main" val="27285396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DE6BB0-E782-5A32-EF8D-8BB886C033F5}"/>
              </a:ext>
            </a:extLst>
          </p:cNvPr>
          <p:cNvSpPr/>
          <p:nvPr/>
        </p:nvSpPr>
        <p:spPr>
          <a:xfrm>
            <a:off x="5388811" y="-13855"/>
            <a:ext cx="680318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dirty="0"/>
          </a:p>
        </p:txBody>
      </p:sp>
      <p:sp>
        <p:nvSpPr>
          <p:cNvPr id="6" name="TextBox 6"/>
          <p:cNvSpPr txBox="1"/>
          <p:nvPr/>
        </p:nvSpPr>
        <p:spPr>
          <a:xfrm>
            <a:off x="1066800" y="720000"/>
            <a:ext cx="3804777" cy="130548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anose="00000500000000000000" pitchFamily="2" charset="0"/>
              </a:rPr>
              <a:t>CLASSIFIER </a:t>
            </a:r>
          </a:p>
          <a:p>
            <a:pPr algn="ctr">
              <a:lnSpc>
                <a:spcPts val="5205"/>
              </a:lnSpc>
              <a:spcBef>
                <a:spcPct val="0"/>
              </a:spcBef>
            </a:pPr>
            <a:r>
              <a:rPr lang="en-US" sz="3600" b="1" dirty="0">
                <a:solidFill>
                  <a:srgbClr val="404040"/>
                </a:solidFill>
                <a:latin typeface="Montserrat" panose="00000500000000000000" pitchFamily="2" charset="0"/>
              </a:rPr>
              <a:t>PERFORMANCE</a:t>
            </a:r>
          </a:p>
        </p:txBody>
      </p:sp>
      <p:sp>
        <p:nvSpPr>
          <p:cNvPr id="7" name="TextBox 7"/>
          <p:cNvSpPr txBox="1"/>
          <p:nvPr/>
        </p:nvSpPr>
        <p:spPr>
          <a:xfrm>
            <a:off x="806101" y="2651516"/>
            <a:ext cx="4171087" cy="4575099"/>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230306" lvl="1">
              <a:lnSpc>
                <a:spcPts val="2987"/>
              </a:lnSpc>
            </a:pPr>
            <a:r>
              <a:rPr lang="en-US" sz="1867" dirty="0">
                <a:solidFill>
                  <a:srgbClr val="404040"/>
                </a:solidFill>
                <a:latin typeface="Montserrat" panose="00000500000000000000" pitchFamily="2" charset="0"/>
              </a:rPr>
              <a:t>Most other classification models have a movable decision boundary:</a:t>
            </a:r>
          </a:p>
          <a:p>
            <a:pPr marL="230306" lvl="1">
              <a:lnSpc>
                <a:spcPts val="2987"/>
              </a:lnSpc>
            </a:pPr>
            <a:endParaRPr lang="en-US" sz="1867" dirty="0">
              <a:solidFill>
                <a:srgbClr val="404040"/>
              </a:solidFill>
              <a:latin typeface="Montserrat" panose="00000500000000000000" pitchFamily="2" charset="0"/>
            </a:endParaRPr>
          </a:p>
          <a:p>
            <a:pPr marL="230306" lvl="1">
              <a:lnSpc>
                <a:spcPts val="2987"/>
              </a:lnSpc>
            </a:pPr>
            <a:r>
              <a:rPr lang="en-US" sz="1867" dirty="0">
                <a:solidFill>
                  <a:srgbClr val="404040"/>
                </a:solidFill>
                <a:latin typeface="Montserrat" panose="00000500000000000000" pitchFamily="2" charset="0"/>
              </a:rPr>
              <a:t>One can easily optimize on the number of false positives or false negatives, but not both at the same time. For these types of classifiers we look at the area under the curve.</a:t>
            </a:r>
            <a:endParaRPr lang="en-US" sz="1733" dirty="0">
              <a:solidFill>
                <a:srgbClr val="404040"/>
              </a:solidFill>
              <a:latin typeface="Montserrat" panose="00000500000000000000" pitchFamily="2" charset="0"/>
            </a:endParaRPr>
          </a:p>
          <a:p>
            <a:pPr marL="839936" lvl="2" indent="-304815">
              <a:lnSpc>
                <a:spcPts val="2987"/>
              </a:lnSpc>
              <a:buFont typeface="Arial" panose="020B0604020202020204" pitchFamily="34" charset="0"/>
              <a:buChar char="•"/>
            </a:pPr>
            <a:endParaRPr lang="en-US" sz="1733" dirty="0">
              <a:solidFill>
                <a:srgbClr val="404040"/>
              </a:solidFill>
              <a:latin typeface="Montserrat" panose="00000500000000000000" pitchFamily="2" charset="0"/>
            </a:endParaRPr>
          </a:p>
          <a:p>
            <a:pPr>
              <a:lnSpc>
                <a:spcPts val="2987"/>
              </a:lnSpc>
            </a:pPr>
            <a:endParaRPr lang="en-US" sz="1867" dirty="0">
              <a:solidFill>
                <a:srgbClr val="404040"/>
              </a:solidFill>
              <a:latin typeface="Now"/>
            </a:endParaRPr>
          </a:p>
        </p:txBody>
      </p:sp>
      <p:sp>
        <p:nvSpPr>
          <p:cNvPr id="2" name="Freeform 4">
            <a:extLst>
              <a:ext uri="{FF2B5EF4-FFF2-40B4-BE49-F238E27FC236}">
                <a16:creationId xmlns:a16="http://schemas.microsoft.com/office/drawing/2014/main" id="{9537C6D3-24CF-9622-AA6B-0E4CE4D7CB63}"/>
              </a:ext>
            </a:extLst>
          </p:cNvPr>
          <p:cNvSpPr/>
          <p:nvPr/>
        </p:nvSpPr>
        <p:spPr>
          <a:xfrm>
            <a:off x="-12700" y="1"/>
            <a:ext cx="557669" cy="6858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12" name="Graphic 11">
            <a:extLst>
              <a:ext uri="{FF2B5EF4-FFF2-40B4-BE49-F238E27FC236}">
                <a16:creationId xmlns:a16="http://schemas.microsoft.com/office/drawing/2014/main" id="{D96B60B0-4DA0-C37D-E70A-5949EF80B10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0747"/>
          <a:stretch/>
        </p:blipFill>
        <p:spPr>
          <a:xfrm>
            <a:off x="5689600" y="76201"/>
            <a:ext cx="6359698" cy="3833091"/>
          </a:xfrm>
          <a:prstGeom prst="rect">
            <a:avLst/>
          </a:prstGeom>
        </p:spPr>
      </p:pic>
      <p:pic>
        <p:nvPicPr>
          <p:cNvPr id="14" name="Graphic 13">
            <a:extLst>
              <a:ext uri="{FF2B5EF4-FFF2-40B4-BE49-F238E27FC236}">
                <a16:creationId xmlns:a16="http://schemas.microsoft.com/office/drawing/2014/main" id="{0301BACD-A114-D4E2-E441-BD54C381B5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61442" r="54271"/>
          <a:stretch/>
        </p:blipFill>
        <p:spPr>
          <a:xfrm>
            <a:off x="7021020" y="3860801"/>
            <a:ext cx="3619445" cy="2656043"/>
          </a:xfrm>
          <a:prstGeom prst="rect">
            <a:avLst/>
          </a:prstGeom>
        </p:spPr>
      </p:pic>
      <p:sp>
        <p:nvSpPr>
          <p:cNvPr id="15" name="Rectangle 14">
            <a:extLst>
              <a:ext uri="{FF2B5EF4-FFF2-40B4-BE49-F238E27FC236}">
                <a16:creationId xmlns:a16="http://schemas.microsoft.com/office/drawing/2014/main" id="{6E3951F7-BA83-E6E0-0F81-D04A8CDFB72C}"/>
              </a:ext>
            </a:extLst>
          </p:cNvPr>
          <p:cNvSpPr/>
          <p:nvPr/>
        </p:nvSpPr>
        <p:spPr>
          <a:xfrm>
            <a:off x="6701443" y="3530600"/>
            <a:ext cx="11176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6" name="Rectangle 15">
            <a:extLst>
              <a:ext uri="{FF2B5EF4-FFF2-40B4-BE49-F238E27FC236}">
                <a16:creationId xmlns:a16="http://schemas.microsoft.com/office/drawing/2014/main" id="{398A8CB2-20CA-8796-04C1-B24954F21E90}"/>
              </a:ext>
            </a:extLst>
          </p:cNvPr>
          <p:cNvSpPr/>
          <p:nvPr/>
        </p:nvSpPr>
        <p:spPr>
          <a:xfrm>
            <a:off x="9881220" y="3530600"/>
            <a:ext cx="111760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17" name="TextBox 16">
            <a:extLst>
              <a:ext uri="{FF2B5EF4-FFF2-40B4-BE49-F238E27FC236}">
                <a16:creationId xmlns:a16="http://schemas.microsoft.com/office/drawing/2014/main" id="{DCB70920-98B0-DC3B-1CC0-9FEFB9417A57}"/>
              </a:ext>
            </a:extLst>
          </p:cNvPr>
          <p:cNvSpPr txBox="1"/>
          <p:nvPr/>
        </p:nvSpPr>
        <p:spPr>
          <a:xfrm>
            <a:off x="6686669" y="4276437"/>
            <a:ext cx="1335575" cy="420564"/>
          </a:xfrm>
          <a:prstGeom prst="rect">
            <a:avLst/>
          </a:prstGeom>
          <a:solidFill>
            <a:schemeClr val="bg1"/>
          </a:solid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t>Precision :</a:t>
            </a:r>
          </a:p>
        </p:txBody>
      </p:sp>
      <p:sp>
        <p:nvSpPr>
          <p:cNvPr id="18" name="TextBox 17">
            <a:extLst>
              <a:ext uri="{FF2B5EF4-FFF2-40B4-BE49-F238E27FC236}">
                <a16:creationId xmlns:a16="http://schemas.microsoft.com/office/drawing/2014/main" id="{A972F0C2-9B54-2D7D-A63D-DE48932D0E76}"/>
              </a:ext>
            </a:extLst>
          </p:cNvPr>
          <p:cNvSpPr txBox="1"/>
          <p:nvPr/>
        </p:nvSpPr>
        <p:spPr>
          <a:xfrm>
            <a:off x="5939443" y="5667242"/>
            <a:ext cx="2082800" cy="1077026"/>
          </a:xfrm>
          <a:prstGeom prst="rect">
            <a:avLst/>
          </a:prstGeom>
          <a:solidFill>
            <a:schemeClr val="bg1"/>
          </a:solid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2133" dirty="0"/>
              <a:t>Recall/</a:t>
            </a:r>
          </a:p>
          <a:p>
            <a:r>
              <a:rPr lang="en-GB" sz="2133" dirty="0"/>
              <a:t>True positive rate</a:t>
            </a:r>
          </a:p>
        </p:txBody>
      </p:sp>
      <p:pic>
        <p:nvPicPr>
          <p:cNvPr id="3" name="Picture 2" descr="A blue and black logo&#10;&#10;Description automatically generated">
            <a:extLst>
              <a:ext uri="{FF2B5EF4-FFF2-40B4-BE49-F238E27FC236}">
                <a16:creationId xmlns:a16="http://schemas.microsoft.com/office/drawing/2014/main" id="{E0875763-064F-0F03-06B8-66E14FDFCBA3}"/>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10084722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35F8390-8EA0-86F4-471F-E7A2A159D0C0}"/>
              </a:ext>
            </a:extLst>
          </p:cNvPr>
          <p:cNvSpPr/>
          <p:nvPr/>
        </p:nvSpPr>
        <p:spPr>
          <a:xfrm>
            <a:off x="0" y="0"/>
            <a:ext cx="679684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endParaRPr lang="en-GB" sz="800"/>
          </a:p>
        </p:txBody>
      </p:sp>
      <p:sp>
        <p:nvSpPr>
          <p:cNvPr id="3" name="Freeform 4">
            <a:extLst>
              <a:ext uri="{FF2B5EF4-FFF2-40B4-BE49-F238E27FC236}">
                <a16:creationId xmlns:a16="http://schemas.microsoft.com/office/drawing/2014/main" id="{5010854F-1F71-8250-7F0D-4A912ECD9687}"/>
              </a:ext>
            </a:extLst>
          </p:cNvPr>
          <p:cNvSpPr/>
          <p:nvPr/>
        </p:nvSpPr>
        <p:spPr>
          <a:xfrm>
            <a:off x="-12700" y="431800"/>
            <a:ext cx="12204700" cy="11684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pic>
        <p:nvPicPr>
          <p:cNvPr id="8" name="Picture 7" descr="A diagram of a curve&#10;&#10;Description automatically generated">
            <a:extLst>
              <a:ext uri="{FF2B5EF4-FFF2-40B4-BE49-F238E27FC236}">
                <a16:creationId xmlns:a16="http://schemas.microsoft.com/office/drawing/2014/main" id="{EDCF5190-6647-2D3F-AE69-6E77F1738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1197" y="2032000"/>
            <a:ext cx="4521200" cy="3400903"/>
          </a:xfrm>
          <a:prstGeom prst="rect">
            <a:avLst/>
          </a:prstGeom>
        </p:spPr>
      </p:pic>
      <p:pic>
        <p:nvPicPr>
          <p:cNvPr id="12" name="Picture 11" descr="A blue and black logo&#10;&#10;Description automatically generated">
            <a:extLst>
              <a:ext uri="{FF2B5EF4-FFF2-40B4-BE49-F238E27FC236}">
                <a16:creationId xmlns:a16="http://schemas.microsoft.com/office/drawing/2014/main" id="{000CED08-E3D1-FDA1-A261-91D43A485A48}"/>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4" name="TextBox 7">
            <a:extLst>
              <a:ext uri="{FF2B5EF4-FFF2-40B4-BE49-F238E27FC236}">
                <a16:creationId xmlns:a16="http://schemas.microsoft.com/office/drawing/2014/main" id="{54E06D47-3957-C243-82AE-257BBF890762}"/>
              </a:ext>
            </a:extLst>
          </p:cNvPr>
          <p:cNvSpPr txBox="1"/>
          <p:nvPr/>
        </p:nvSpPr>
        <p:spPr>
          <a:xfrm>
            <a:off x="6926779" y="2784777"/>
            <a:ext cx="4267200" cy="1895348"/>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Receiver Operator Curve (ROC)</a:t>
            </a:r>
          </a:p>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Plotted by using every possible decision boundary.</a:t>
            </a:r>
          </a:p>
          <a:p>
            <a:pPr marL="535121" lvl="1" indent="-304815">
              <a:lnSpc>
                <a:spcPts val="2987"/>
              </a:lnSpc>
              <a:buFont typeface="Arial" panose="020B0604020202020204" pitchFamily="34" charset="0"/>
              <a:buChar char="•"/>
            </a:pPr>
            <a:r>
              <a:rPr lang="en-US" sz="1867" dirty="0">
                <a:solidFill>
                  <a:srgbClr val="404040"/>
                </a:solidFill>
                <a:latin typeface="Montserrat" panose="00000500000000000000" pitchFamily="2" charset="0"/>
              </a:rPr>
              <a:t>Each True Positive Rate has an associated False Positive rate.</a:t>
            </a:r>
            <a:endParaRPr lang="en-US" sz="1867" dirty="0">
              <a:solidFill>
                <a:srgbClr val="404040"/>
              </a:solidFill>
              <a:latin typeface="Now"/>
            </a:endParaRPr>
          </a:p>
        </p:txBody>
      </p:sp>
      <p:grpSp>
        <p:nvGrpSpPr>
          <p:cNvPr id="9" name="Group 8">
            <a:extLst>
              <a:ext uri="{FF2B5EF4-FFF2-40B4-BE49-F238E27FC236}">
                <a16:creationId xmlns:a16="http://schemas.microsoft.com/office/drawing/2014/main" id="{530165AB-950A-904B-59EF-6E0B1E8AE4DF}"/>
              </a:ext>
            </a:extLst>
          </p:cNvPr>
          <p:cNvGrpSpPr/>
          <p:nvPr/>
        </p:nvGrpSpPr>
        <p:grpSpPr>
          <a:xfrm>
            <a:off x="175846" y="2613273"/>
            <a:ext cx="1666050" cy="1077218"/>
            <a:chOff x="609600" y="4021619"/>
            <a:chExt cx="1666050" cy="1077218"/>
          </a:xfrm>
        </p:grpSpPr>
        <p:sp>
          <p:nvSpPr>
            <p:cNvPr id="5" name="TextBox 4">
              <a:extLst>
                <a:ext uri="{FF2B5EF4-FFF2-40B4-BE49-F238E27FC236}">
                  <a16:creationId xmlns:a16="http://schemas.microsoft.com/office/drawing/2014/main" id="{1462A34F-37A6-4125-3BCA-9B4AE31864FD}"/>
                </a:ext>
              </a:extLst>
            </p:cNvPr>
            <p:cNvSpPr txBox="1"/>
            <p:nvPr/>
          </p:nvSpPr>
          <p:spPr>
            <a:xfrm>
              <a:off x="609600" y="4021619"/>
              <a:ext cx="1350899" cy="1077218"/>
            </a:xfrm>
            <a:prstGeom prst="rect">
              <a:avLst/>
            </a:prstGeom>
            <a:noFill/>
          </p:spPr>
          <p:txBody>
            <a:bodyPr wrap="square"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r>
                <a:rPr lang="en-GB" sz="1600" dirty="0"/>
                <a:t>How many of the true cases have we discovered?</a:t>
              </a:r>
            </a:p>
          </p:txBody>
        </p:sp>
        <p:cxnSp>
          <p:nvCxnSpPr>
            <p:cNvPr id="13" name="Straight Arrow Connector 12">
              <a:extLst>
                <a:ext uri="{FF2B5EF4-FFF2-40B4-BE49-F238E27FC236}">
                  <a16:creationId xmlns:a16="http://schemas.microsoft.com/office/drawing/2014/main" id="{16E8E6CE-5C1B-882F-1A86-57B03FF61181}"/>
                </a:ext>
              </a:extLst>
            </p:cNvPr>
            <p:cNvCxnSpPr>
              <a:cxnSpLocks/>
            </p:cNvCxnSpPr>
            <p:nvPr/>
          </p:nvCxnSpPr>
          <p:spPr>
            <a:xfrm>
              <a:off x="1732376" y="4717892"/>
              <a:ext cx="543274" cy="9329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sp>
        <p:nvSpPr>
          <p:cNvPr id="6" name="TextBox 6"/>
          <p:cNvSpPr txBox="1"/>
          <p:nvPr/>
        </p:nvSpPr>
        <p:spPr>
          <a:xfrm>
            <a:off x="1625600" y="720000"/>
            <a:ext cx="9141611"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5205"/>
              </a:lnSpc>
              <a:spcBef>
                <a:spcPct val="0"/>
              </a:spcBef>
            </a:pPr>
            <a:r>
              <a:rPr lang="en-US" sz="3600" b="1" dirty="0">
                <a:solidFill>
                  <a:srgbClr val="404040"/>
                </a:solidFill>
                <a:latin typeface="Montserrat" panose="00000500000000000000" pitchFamily="2" charset="0"/>
              </a:rPr>
              <a:t>AREA UNDER THE CURVE (AUC)</a:t>
            </a:r>
          </a:p>
        </p:txBody>
      </p:sp>
    </p:spTree>
    <p:extLst>
      <p:ext uri="{BB962C8B-B14F-4D97-AF65-F5344CB8AC3E}">
        <p14:creationId xmlns:p14="http://schemas.microsoft.com/office/powerpoint/2010/main" val="13890913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3" name="Freeform 4">
            <a:extLst>
              <a:ext uri="{FF2B5EF4-FFF2-40B4-BE49-F238E27FC236}">
                <a16:creationId xmlns:a16="http://schemas.microsoft.com/office/drawing/2014/main" id="{92DFB97B-5611-676A-87C0-74280A9670B9}"/>
              </a:ext>
            </a:extLst>
          </p:cNvPr>
          <p:cNvSpPr/>
          <p:nvPr/>
        </p:nvSpPr>
        <p:spPr>
          <a:xfrm>
            <a:off x="0" y="392093"/>
            <a:ext cx="12192000" cy="127000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en-DK" sz="800"/>
          </a:p>
        </p:txBody>
      </p:sp>
      <p:sp>
        <p:nvSpPr>
          <p:cNvPr id="10" name="TextBox 7">
            <a:extLst>
              <a:ext uri="{FF2B5EF4-FFF2-40B4-BE49-F238E27FC236}">
                <a16:creationId xmlns:a16="http://schemas.microsoft.com/office/drawing/2014/main" id="{B8E00E61-96CE-8A79-7C82-3B751B4651F8}"/>
              </a:ext>
            </a:extLst>
          </p:cNvPr>
          <p:cNvSpPr txBox="1"/>
          <p:nvPr/>
        </p:nvSpPr>
        <p:spPr>
          <a:xfrm>
            <a:off x="823726" y="706290"/>
            <a:ext cx="10511354" cy="61420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5205"/>
              </a:lnSpc>
              <a:spcBef>
                <a:spcPct val="0"/>
              </a:spcBef>
            </a:pPr>
            <a:r>
              <a:rPr lang="en-US" sz="3600" b="1" dirty="0">
                <a:solidFill>
                  <a:srgbClr val="404040"/>
                </a:solidFill>
                <a:latin typeface="Montserrat" pitchFamily="2" charset="77"/>
              </a:rPr>
              <a:t>OVERFITTING: CAPTURING NOISE</a:t>
            </a:r>
          </a:p>
        </p:txBody>
      </p:sp>
      <p:sp>
        <p:nvSpPr>
          <p:cNvPr id="6" name="TextBox 8">
            <a:extLst>
              <a:ext uri="{FF2B5EF4-FFF2-40B4-BE49-F238E27FC236}">
                <a16:creationId xmlns:a16="http://schemas.microsoft.com/office/drawing/2014/main" id="{F80AA474-BD0E-246C-F66B-DF4675C2D71B}"/>
              </a:ext>
            </a:extLst>
          </p:cNvPr>
          <p:cNvSpPr txBox="1"/>
          <p:nvPr/>
        </p:nvSpPr>
        <p:spPr>
          <a:xfrm>
            <a:off x="860897" y="1976290"/>
            <a:ext cx="3799593" cy="2269211"/>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2000" dirty="0">
                <a:solidFill>
                  <a:srgbClr val="404040"/>
                </a:solidFill>
                <a:latin typeface="Montserrat" pitchFamily="2" charset="77"/>
              </a:rPr>
              <a:t>Data are inherently noisy because:</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There is no perfect measurement</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Individual differences</a:t>
            </a:r>
          </a:p>
          <a:p>
            <a:pPr marL="285750" indent="-285750">
              <a:lnSpc>
                <a:spcPts val="2987"/>
              </a:lnSpc>
              <a:buFont typeface="Arial" panose="020B0604020202020204" pitchFamily="34" charset="0"/>
              <a:buChar char="•"/>
            </a:pPr>
            <a:r>
              <a:rPr lang="en-US" sz="1800" dirty="0">
                <a:solidFill>
                  <a:srgbClr val="404040"/>
                </a:solidFill>
                <a:latin typeface="Montserrat" pitchFamily="2" charset="77"/>
              </a:rPr>
              <a:t>Random fluctuations</a:t>
            </a:r>
          </a:p>
        </p:txBody>
      </p:sp>
      <p:sp>
        <p:nvSpPr>
          <p:cNvPr id="4" name="Rectangle 3">
            <a:extLst>
              <a:ext uri="{FF2B5EF4-FFF2-40B4-BE49-F238E27FC236}">
                <a16:creationId xmlns:a16="http://schemas.microsoft.com/office/drawing/2014/main" id="{7D3EE19F-55B5-3EEE-15D4-E69B684BF283}"/>
              </a:ext>
            </a:extLst>
          </p:cNvPr>
          <p:cNvSpPr/>
          <p:nvPr/>
        </p:nvSpPr>
        <p:spPr>
          <a:xfrm>
            <a:off x="5796116" y="2153265"/>
            <a:ext cx="6391409" cy="374608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diagram of a graph&#10;&#10;Description automatically generated">
            <a:extLst>
              <a:ext uri="{FF2B5EF4-FFF2-40B4-BE49-F238E27FC236}">
                <a16:creationId xmlns:a16="http://schemas.microsoft.com/office/drawing/2014/main" id="{0C745546-2C92-90AA-54A9-A10A48BC52C0}"/>
              </a:ext>
            </a:extLst>
          </p:cNvPr>
          <p:cNvPicPr>
            <a:picLocks noChangeAspect="1"/>
          </p:cNvPicPr>
          <p:nvPr/>
        </p:nvPicPr>
        <p:blipFill rotWithShape="1">
          <a:blip r:embed="rId3">
            <a:extLst>
              <a:ext uri="{28A0092B-C50C-407E-A947-70E740481C1C}">
                <a14:useLocalDpi xmlns:a14="http://schemas.microsoft.com/office/drawing/2010/main" val="0"/>
              </a:ext>
            </a:extLst>
          </a:blip>
          <a:srcRect l="1878" t="3181" r="2250" b="29342"/>
          <a:stretch/>
        </p:blipFill>
        <p:spPr>
          <a:xfrm>
            <a:off x="6211805" y="2931709"/>
            <a:ext cx="5720378" cy="1650722"/>
          </a:xfrm>
          <a:prstGeom prst="rect">
            <a:avLst/>
          </a:prstGeom>
        </p:spPr>
      </p:pic>
      <p:sp>
        <p:nvSpPr>
          <p:cNvPr id="9" name="TextBox 8">
            <a:extLst>
              <a:ext uri="{FF2B5EF4-FFF2-40B4-BE49-F238E27FC236}">
                <a16:creationId xmlns:a16="http://schemas.microsoft.com/office/drawing/2014/main" id="{254FC2BE-0820-DBD3-E399-22EE73529D3D}"/>
              </a:ext>
            </a:extLst>
          </p:cNvPr>
          <p:cNvSpPr txBox="1"/>
          <p:nvPr/>
        </p:nvSpPr>
        <p:spPr>
          <a:xfrm>
            <a:off x="6391866" y="4707591"/>
            <a:ext cx="1520538" cy="830997"/>
          </a:xfrm>
          <a:prstGeom prst="rect">
            <a:avLst/>
          </a:prstGeom>
          <a:noFill/>
        </p:spPr>
        <p:txBody>
          <a:bodyPr wrap="square" rtlCol="0">
            <a:spAutoFit/>
          </a:bodyPr>
          <a:lstStyle/>
          <a:p>
            <a:r>
              <a:rPr lang="en-GB" sz="1600" dirty="0"/>
              <a:t>Too simple to explain variance in the data</a:t>
            </a:r>
          </a:p>
        </p:txBody>
      </p:sp>
      <p:sp>
        <p:nvSpPr>
          <p:cNvPr id="11" name="TextBox 10">
            <a:extLst>
              <a:ext uri="{FF2B5EF4-FFF2-40B4-BE49-F238E27FC236}">
                <a16:creationId xmlns:a16="http://schemas.microsoft.com/office/drawing/2014/main" id="{DA3FD880-63CC-8B21-57BF-BCA52E687A63}"/>
              </a:ext>
            </a:extLst>
          </p:cNvPr>
          <p:cNvSpPr txBox="1"/>
          <p:nvPr/>
        </p:nvSpPr>
        <p:spPr>
          <a:xfrm>
            <a:off x="6356694" y="2359405"/>
            <a:ext cx="1443979" cy="400110"/>
          </a:xfrm>
          <a:prstGeom prst="rect">
            <a:avLst/>
          </a:prstGeom>
          <a:noFill/>
        </p:spPr>
        <p:txBody>
          <a:bodyPr wrap="square" rtlCol="0">
            <a:spAutoFit/>
          </a:bodyPr>
          <a:lstStyle/>
          <a:p>
            <a:pPr algn="ctr"/>
            <a:r>
              <a:rPr lang="en-GB" sz="2000" b="1" dirty="0">
                <a:solidFill>
                  <a:schemeClr val="tx1">
                    <a:lumMod val="65000"/>
                    <a:lumOff val="35000"/>
                  </a:schemeClr>
                </a:solidFill>
              </a:rPr>
              <a:t>Under fit</a:t>
            </a:r>
          </a:p>
        </p:txBody>
      </p:sp>
      <p:sp>
        <p:nvSpPr>
          <p:cNvPr id="13" name="TextBox 12">
            <a:extLst>
              <a:ext uri="{FF2B5EF4-FFF2-40B4-BE49-F238E27FC236}">
                <a16:creationId xmlns:a16="http://schemas.microsoft.com/office/drawing/2014/main" id="{210DBF60-F4CF-0A21-EF7B-A0829D17226A}"/>
              </a:ext>
            </a:extLst>
          </p:cNvPr>
          <p:cNvSpPr txBox="1"/>
          <p:nvPr/>
        </p:nvSpPr>
        <p:spPr>
          <a:xfrm>
            <a:off x="8300981" y="2321065"/>
            <a:ext cx="1576309" cy="707886"/>
          </a:xfrm>
          <a:prstGeom prst="rect">
            <a:avLst/>
          </a:prstGeom>
          <a:noFill/>
        </p:spPr>
        <p:txBody>
          <a:bodyPr wrap="square" rtlCol="0">
            <a:spAutoFit/>
          </a:bodyPr>
          <a:lstStyle/>
          <a:p>
            <a:pPr algn="ctr"/>
            <a:r>
              <a:rPr lang="en-GB" sz="2000" b="1" dirty="0">
                <a:solidFill>
                  <a:schemeClr val="tx1">
                    <a:lumMod val="65000"/>
                    <a:lumOff val="35000"/>
                  </a:schemeClr>
                </a:solidFill>
              </a:rPr>
              <a:t>Appropriate fit</a:t>
            </a:r>
          </a:p>
        </p:txBody>
      </p:sp>
      <p:sp>
        <p:nvSpPr>
          <p:cNvPr id="14" name="TextBox 13">
            <a:extLst>
              <a:ext uri="{FF2B5EF4-FFF2-40B4-BE49-F238E27FC236}">
                <a16:creationId xmlns:a16="http://schemas.microsoft.com/office/drawing/2014/main" id="{B8EAA110-0F30-ABDF-8EFA-B866953B1373}"/>
              </a:ext>
            </a:extLst>
          </p:cNvPr>
          <p:cNvSpPr txBox="1"/>
          <p:nvPr/>
        </p:nvSpPr>
        <p:spPr>
          <a:xfrm>
            <a:off x="10264886" y="2321065"/>
            <a:ext cx="1443979" cy="400110"/>
          </a:xfrm>
          <a:prstGeom prst="rect">
            <a:avLst/>
          </a:prstGeom>
          <a:noFill/>
        </p:spPr>
        <p:txBody>
          <a:bodyPr wrap="square" rtlCol="0">
            <a:spAutoFit/>
          </a:bodyPr>
          <a:lstStyle/>
          <a:p>
            <a:pPr algn="ctr"/>
            <a:r>
              <a:rPr lang="en-GB" sz="2000" b="1" dirty="0">
                <a:solidFill>
                  <a:schemeClr val="tx1">
                    <a:lumMod val="65000"/>
                    <a:lumOff val="35000"/>
                  </a:schemeClr>
                </a:solidFill>
              </a:rPr>
              <a:t>Over fit</a:t>
            </a:r>
          </a:p>
        </p:txBody>
      </p:sp>
      <p:sp>
        <p:nvSpPr>
          <p:cNvPr id="15" name="TextBox 14">
            <a:extLst>
              <a:ext uri="{FF2B5EF4-FFF2-40B4-BE49-F238E27FC236}">
                <a16:creationId xmlns:a16="http://schemas.microsoft.com/office/drawing/2014/main" id="{A7793F15-FF5B-73D6-8170-1309CBC95AAD}"/>
              </a:ext>
            </a:extLst>
          </p:cNvPr>
          <p:cNvSpPr txBox="1"/>
          <p:nvPr/>
        </p:nvSpPr>
        <p:spPr>
          <a:xfrm>
            <a:off x="8231550" y="4707591"/>
            <a:ext cx="1641905" cy="830997"/>
          </a:xfrm>
          <a:prstGeom prst="rect">
            <a:avLst/>
          </a:prstGeom>
          <a:noFill/>
        </p:spPr>
        <p:txBody>
          <a:bodyPr wrap="square" rtlCol="0">
            <a:spAutoFit/>
          </a:bodyPr>
          <a:lstStyle/>
          <a:p>
            <a:r>
              <a:rPr lang="en-GB" sz="1600" dirty="0"/>
              <a:t>Parameters capture tendency in data</a:t>
            </a:r>
          </a:p>
        </p:txBody>
      </p:sp>
      <p:sp>
        <p:nvSpPr>
          <p:cNvPr id="16" name="TextBox 15">
            <a:extLst>
              <a:ext uri="{FF2B5EF4-FFF2-40B4-BE49-F238E27FC236}">
                <a16:creationId xmlns:a16="http://schemas.microsoft.com/office/drawing/2014/main" id="{1BD3A5BB-FB6C-15D5-5809-210A5ECFCA49}"/>
              </a:ext>
            </a:extLst>
          </p:cNvPr>
          <p:cNvSpPr txBox="1"/>
          <p:nvPr/>
        </p:nvSpPr>
        <p:spPr>
          <a:xfrm>
            <a:off x="10460932" y="4707591"/>
            <a:ext cx="1471251" cy="1077218"/>
          </a:xfrm>
          <a:prstGeom prst="rect">
            <a:avLst/>
          </a:prstGeom>
          <a:noFill/>
        </p:spPr>
        <p:txBody>
          <a:bodyPr wrap="square" rtlCol="0">
            <a:spAutoFit/>
          </a:bodyPr>
          <a:lstStyle/>
          <a:p>
            <a:r>
              <a:rPr lang="en-GB" sz="1600" dirty="0"/>
              <a:t>Too many parameters capture noise in data</a:t>
            </a:r>
          </a:p>
        </p:txBody>
      </p:sp>
      <p:sp>
        <p:nvSpPr>
          <p:cNvPr id="17" name="TextBox 8">
            <a:extLst>
              <a:ext uri="{FF2B5EF4-FFF2-40B4-BE49-F238E27FC236}">
                <a16:creationId xmlns:a16="http://schemas.microsoft.com/office/drawing/2014/main" id="{8BA5C57B-3009-6D66-E58B-4A93C4383B87}"/>
              </a:ext>
            </a:extLst>
          </p:cNvPr>
          <p:cNvSpPr txBox="1"/>
          <p:nvPr/>
        </p:nvSpPr>
        <p:spPr>
          <a:xfrm>
            <a:off x="823726" y="4643134"/>
            <a:ext cx="4384914" cy="188449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nSpc>
                <a:spcPts val="2987"/>
              </a:lnSpc>
            </a:pPr>
            <a:r>
              <a:rPr lang="en-US" sz="1800" dirty="0">
                <a:solidFill>
                  <a:srgbClr val="404040"/>
                </a:solidFill>
                <a:latin typeface="Montserrat" pitchFamily="2" charset="77"/>
              </a:rPr>
              <a:t>A model that follows the training data too closely </a:t>
            </a:r>
            <a:r>
              <a:rPr lang="en-US" sz="1800" b="1" dirty="0">
                <a:solidFill>
                  <a:srgbClr val="404040"/>
                </a:solidFill>
                <a:latin typeface="Montserrat" pitchFamily="2" charset="77"/>
              </a:rPr>
              <a:t>generalizes poorly </a:t>
            </a:r>
            <a:r>
              <a:rPr lang="en-US" sz="1800" dirty="0">
                <a:solidFill>
                  <a:srgbClr val="404040"/>
                </a:solidFill>
                <a:latin typeface="Montserrat" pitchFamily="2" charset="77"/>
              </a:rPr>
              <a:t>to new data (with different noise) and the trends and parameters it captures may not be </a:t>
            </a:r>
            <a:r>
              <a:rPr lang="en-US" sz="1800" b="1" dirty="0">
                <a:solidFill>
                  <a:srgbClr val="404040"/>
                </a:solidFill>
                <a:latin typeface="Montserrat" pitchFamily="2" charset="77"/>
              </a:rPr>
              <a:t>meaningful</a:t>
            </a:r>
            <a:r>
              <a:rPr lang="en-US" sz="1800" dirty="0">
                <a:solidFill>
                  <a:srgbClr val="404040"/>
                </a:solidFill>
                <a:latin typeface="Montserrat" pitchFamily="2" charset="77"/>
              </a:rPr>
              <a:t>.</a:t>
            </a:r>
          </a:p>
        </p:txBody>
      </p:sp>
    </p:spTree>
    <p:extLst>
      <p:ext uri="{BB962C8B-B14F-4D97-AF65-F5344CB8AC3E}">
        <p14:creationId xmlns:p14="http://schemas.microsoft.com/office/powerpoint/2010/main" val="37165163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Graphic 33" descr="Sailboat with solid fill">
            <a:extLst>
              <a:ext uri="{FF2B5EF4-FFF2-40B4-BE49-F238E27FC236}">
                <a16:creationId xmlns:a16="http://schemas.microsoft.com/office/drawing/2014/main" id="{C3337F65-7EE6-D917-C8F4-FEC96119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1305237">
            <a:off x="6380250" y="4337567"/>
            <a:ext cx="2336800" cy="2336800"/>
          </a:xfrm>
          <a:prstGeom prst="rect">
            <a:avLst/>
          </a:prstGeom>
        </p:spPr>
      </p:pic>
      <p:grpSp>
        <p:nvGrpSpPr>
          <p:cNvPr id="26" name="Group 25">
            <a:extLst>
              <a:ext uri="{FF2B5EF4-FFF2-40B4-BE49-F238E27FC236}">
                <a16:creationId xmlns:a16="http://schemas.microsoft.com/office/drawing/2014/main" id="{FCDB0310-9D80-D00C-C5D2-73034C3610EE}"/>
              </a:ext>
            </a:extLst>
          </p:cNvPr>
          <p:cNvGrpSpPr/>
          <p:nvPr/>
        </p:nvGrpSpPr>
        <p:grpSpPr>
          <a:xfrm>
            <a:off x="-101600" y="5969000"/>
            <a:ext cx="11582400" cy="1016002"/>
            <a:chOff x="-152400" y="8953497"/>
            <a:chExt cx="17373600" cy="1524003"/>
          </a:xfrm>
        </p:grpSpPr>
        <p:grpSp>
          <p:nvGrpSpPr>
            <p:cNvPr id="9" name="Group 8">
              <a:extLst>
                <a:ext uri="{FF2B5EF4-FFF2-40B4-BE49-F238E27FC236}">
                  <a16:creationId xmlns:a16="http://schemas.microsoft.com/office/drawing/2014/main" id="{BE22662B-341E-BC66-3C51-49A0A55F9A2F}"/>
                </a:ext>
              </a:extLst>
            </p:cNvPr>
            <p:cNvGrpSpPr/>
            <p:nvPr/>
          </p:nvGrpSpPr>
          <p:grpSpPr>
            <a:xfrm>
              <a:off x="-152400" y="8953500"/>
              <a:ext cx="3962400" cy="1524000"/>
              <a:chOff x="-152400" y="8953500"/>
              <a:chExt cx="3962400" cy="1524000"/>
            </a:xfrm>
          </p:grpSpPr>
          <p:pic>
            <p:nvPicPr>
              <p:cNvPr id="6" name="Graphic 5" descr="Wave with solid fill">
                <a:extLst>
                  <a:ext uri="{FF2B5EF4-FFF2-40B4-BE49-F238E27FC236}">
                    <a16:creationId xmlns:a16="http://schemas.microsoft.com/office/drawing/2014/main" id="{A0693183-F2DC-92C8-D028-32D5EB2300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7" name="Graphic 6" descr="Wave with solid fill">
                <a:extLst>
                  <a:ext uri="{FF2B5EF4-FFF2-40B4-BE49-F238E27FC236}">
                    <a16:creationId xmlns:a16="http://schemas.microsoft.com/office/drawing/2014/main" id="{9CB31B6E-8E3B-FC80-9FA8-5669D0FE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8" name="Graphic 7" descr="Wave with solid fill">
                <a:extLst>
                  <a:ext uri="{FF2B5EF4-FFF2-40B4-BE49-F238E27FC236}">
                    <a16:creationId xmlns:a16="http://schemas.microsoft.com/office/drawing/2014/main" id="{315C5B5A-8E1F-42B2-9C1B-4A4AE6A1E3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0" name="Group 9">
              <a:extLst>
                <a:ext uri="{FF2B5EF4-FFF2-40B4-BE49-F238E27FC236}">
                  <a16:creationId xmlns:a16="http://schemas.microsoft.com/office/drawing/2014/main" id="{FD026AA4-CFFE-F6E6-D416-5DE7DF6AA93B}"/>
                </a:ext>
              </a:extLst>
            </p:cNvPr>
            <p:cNvGrpSpPr/>
            <p:nvPr/>
          </p:nvGrpSpPr>
          <p:grpSpPr>
            <a:xfrm>
              <a:off x="3505200" y="8953500"/>
              <a:ext cx="3962400" cy="1524000"/>
              <a:chOff x="-152400" y="8953500"/>
              <a:chExt cx="3962400" cy="1524000"/>
            </a:xfrm>
          </p:grpSpPr>
          <p:pic>
            <p:nvPicPr>
              <p:cNvPr id="11" name="Graphic 10" descr="Wave with solid fill">
                <a:extLst>
                  <a:ext uri="{FF2B5EF4-FFF2-40B4-BE49-F238E27FC236}">
                    <a16:creationId xmlns:a16="http://schemas.microsoft.com/office/drawing/2014/main" id="{45136616-B9C2-0A29-0865-4D9AB0DEA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12" name="Graphic 11" descr="Wave with solid fill">
                <a:extLst>
                  <a:ext uri="{FF2B5EF4-FFF2-40B4-BE49-F238E27FC236}">
                    <a16:creationId xmlns:a16="http://schemas.microsoft.com/office/drawing/2014/main" id="{D266C862-4CBB-3B14-79E4-A6BD8C335C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3" name="Graphic 12" descr="Wave with solid fill">
                <a:extLst>
                  <a:ext uri="{FF2B5EF4-FFF2-40B4-BE49-F238E27FC236}">
                    <a16:creationId xmlns:a16="http://schemas.microsoft.com/office/drawing/2014/main" id="{9E8CDD94-67CD-FBEA-C1B8-950CB2F44F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4" name="Group 13">
              <a:extLst>
                <a:ext uri="{FF2B5EF4-FFF2-40B4-BE49-F238E27FC236}">
                  <a16:creationId xmlns:a16="http://schemas.microsoft.com/office/drawing/2014/main" id="{AB525DC6-764E-99CE-355E-AAB607D78E75}"/>
                </a:ext>
              </a:extLst>
            </p:cNvPr>
            <p:cNvGrpSpPr/>
            <p:nvPr/>
          </p:nvGrpSpPr>
          <p:grpSpPr>
            <a:xfrm>
              <a:off x="7162800" y="8953497"/>
              <a:ext cx="3962400" cy="1524003"/>
              <a:chOff x="-152400" y="8953497"/>
              <a:chExt cx="3962400" cy="1524003"/>
            </a:xfrm>
          </p:grpSpPr>
          <p:pic>
            <p:nvPicPr>
              <p:cNvPr id="15" name="Graphic 14" descr="Wave with solid fill">
                <a:extLst>
                  <a:ext uri="{FF2B5EF4-FFF2-40B4-BE49-F238E27FC236}">
                    <a16:creationId xmlns:a16="http://schemas.microsoft.com/office/drawing/2014/main" id="{B8E31DD1-CD21-5013-C322-E6ABF8BCBE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497"/>
                <a:ext cx="1524000" cy="1524003"/>
              </a:xfrm>
              <a:prstGeom prst="rect">
                <a:avLst/>
              </a:prstGeom>
            </p:spPr>
          </p:pic>
          <p:pic>
            <p:nvPicPr>
              <p:cNvPr id="16" name="Graphic 15" descr="Wave with solid fill">
                <a:extLst>
                  <a:ext uri="{FF2B5EF4-FFF2-40B4-BE49-F238E27FC236}">
                    <a16:creationId xmlns:a16="http://schemas.microsoft.com/office/drawing/2014/main" id="{2F99C5A0-C56D-2E53-9846-C55100810F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17" name="Graphic 16" descr="Wave with solid fill">
                <a:extLst>
                  <a:ext uri="{FF2B5EF4-FFF2-40B4-BE49-F238E27FC236}">
                    <a16:creationId xmlns:a16="http://schemas.microsoft.com/office/drawing/2014/main" id="{16671B08-04A6-4476-325E-BCCFACF1DC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18" name="Group 17">
              <a:extLst>
                <a:ext uri="{FF2B5EF4-FFF2-40B4-BE49-F238E27FC236}">
                  <a16:creationId xmlns:a16="http://schemas.microsoft.com/office/drawing/2014/main" id="{9CAD4088-D4E2-47B4-3588-597FF91E8A12}"/>
                </a:ext>
              </a:extLst>
            </p:cNvPr>
            <p:cNvGrpSpPr/>
            <p:nvPr/>
          </p:nvGrpSpPr>
          <p:grpSpPr>
            <a:xfrm>
              <a:off x="10820400" y="8953500"/>
              <a:ext cx="3962400" cy="1524000"/>
              <a:chOff x="-152400" y="8953500"/>
              <a:chExt cx="3962400" cy="1524000"/>
            </a:xfrm>
          </p:grpSpPr>
          <p:pic>
            <p:nvPicPr>
              <p:cNvPr id="19" name="Graphic 18" descr="Wave with solid fill">
                <a:extLst>
                  <a:ext uri="{FF2B5EF4-FFF2-40B4-BE49-F238E27FC236}">
                    <a16:creationId xmlns:a16="http://schemas.microsoft.com/office/drawing/2014/main" id="{97D946E3-32D4-EF01-87B5-DD4F4B2E40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0" name="Graphic 19" descr="Wave with solid fill">
                <a:extLst>
                  <a:ext uri="{FF2B5EF4-FFF2-40B4-BE49-F238E27FC236}">
                    <a16:creationId xmlns:a16="http://schemas.microsoft.com/office/drawing/2014/main" id="{1CA063F7-9875-372F-0A15-491F8BDCFF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pic>
            <p:nvPicPr>
              <p:cNvPr id="21" name="Graphic 20" descr="Wave with solid fill">
                <a:extLst>
                  <a:ext uri="{FF2B5EF4-FFF2-40B4-BE49-F238E27FC236}">
                    <a16:creationId xmlns:a16="http://schemas.microsoft.com/office/drawing/2014/main" id="{574E9FDF-3DC0-B393-BC72-4583B3B1CE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6000" y="8953500"/>
                <a:ext cx="1524000" cy="1524000"/>
              </a:xfrm>
              <a:prstGeom prst="rect">
                <a:avLst/>
              </a:prstGeom>
            </p:spPr>
          </p:pic>
        </p:grpSp>
        <p:grpSp>
          <p:nvGrpSpPr>
            <p:cNvPr id="22" name="Group 21">
              <a:extLst>
                <a:ext uri="{FF2B5EF4-FFF2-40B4-BE49-F238E27FC236}">
                  <a16:creationId xmlns:a16="http://schemas.microsoft.com/office/drawing/2014/main" id="{529231EA-F7CF-774C-465F-DBBE09BC5F4E}"/>
                </a:ext>
              </a:extLst>
            </p:cNvPr>
            <p:cNvGrpSpPr/>
            <p:nvPr/>
          </p:nvGrpSpPr>
          <p:grpSpPr>
            <a:xfrm>
              <a:off x="14478000" y="8953500"/>
              <a:ext cx="2743200" cy="1524000"/>
              <a:chOff x="-152400" y="8953500"/>
              <a:chExt cx="2743200" cy="1524000"/>
            </a:xfrm>
          </p:grpSpPr>
          <p:pic>
            <p:nvPicPr>
              <p:cNvPr id="23" name="Graphic 22" descr="Wave with solid fill">
                <a:extLst>
                  <a:ext uri="{FF2B5EF4-FFF2-40B4-BE49-F238E27FC236}">
                    <a16:creationId xmlns:a16="http://schemas.microsoft.com/office/drawing/2014/main" id="{89CABBDD-8EDD-84D7-EF22-E697235805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8953500"/>
                <a:ext cx="1524000" cy="1524000"/>
              </a:xfrm>
              <a:prstGeom prst="rect">
                <a:avLst/>
              </a:prstGeom>
            </p:spPr>
          </p:pic>
          <p:pic>
            <p:nvPicPr>
              <p:cNvPr id="24" name="Graphic 23" descr="Wave with solid fill">
                <a:extLst>
                  <a:ext uri="{FF2B5EF4-FFF2-40B4-BE49-F238E27FC236}">
                    <a16:creationId xmlns:a16="http://schemas.microsoft.com/office/drawing/2014/main" id="{1E027BEE-6ADB-544D-00A7-3EB7553099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6800" y="8953500"/>
                <a:ext cx="1524000" cy="1524000"/>
              </a:xfrm>
              <a:prstGeom prst="rect">
                <a:avLst/>
              </a:prstGeom>
            </p:spPr>
          </p:pic>
        </p:grpSp>
      </p:grpSp>
      <p:sp>
        <p:nvSpPr>
          <p:cNvPr id="35" name="TextBox 3">
            <a:extLst>
              <a:ext uri="{FF2B5EF4-FFF2-40B4-BE49-F238E27FC236}">
                <a16:creationId xmlns:a16="http://schemas.microsoft.com/office/drawing/2014/main" id="{EBEEA384-595D-FD5B-0260-68574E751CFA}"/>
              </a:ext>
            </a:extLst>
          </p:cNvPr>
          <p:cNvSpPr txBox="1"/>
          <p:nvPr/>
        </p:nvSpPr>
        <p:spPr>
          <a:xfrm>
            <a:off x="2816225" y="720001"/>
            <a:ext cx="6559550"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CIRCLING BACK</a:t>
            </a:r>
          </a:p>
        </p:txBody>
      </p:sp>
      <p:sp>
        <p:nvSpPr>
          <p:cNvPr id="37" name="Freeform 7">
            <a:extLst>
              <a:ext uri="{FF2B5EF4-FFF2-40B4-BE49-F238E27FC236}">
                <a16:creationId xmlns:a16="http://schemas.microsoft.com/office/drawing/2014/main" id="{1BFD04B8-D236-9D96-EA37-62F8FAFBF266}"/>
              </a:ext>
            </a:extLst>
          </p:cNvPr>
          <p:cNvSpPr/>
          <p:nvPr/>
        </p:nvSpPr>
        <p:spPr>
          <a:xfrm>
            <a:off x="533521" y="2991702"/>
            <a:ext cx="2694015" cy="1071001"/>
          </a:xfrm>
          <a:custGeom>
            <a:avLst/>
            <a:gdLst/>
            <a:ahLst/>
            <a:cxnLst>
              <a:cxn ang="0">
                <a:pos x="wd2" y="hd2"/>
              </a:cxn>
              <a:cxn ang="5400000">
                <a:pos x="wd2" y="hd2"/>
              </a:cxn>
              <a:cxn ang="10800000">
                <a:pos x="wd2" y="hd2"/>
              </a:cxn>
              <a:cxn ang="16200000">
                <a:pos x="wd2" y="hd2"/>
              </a:cxn>
            </a:cxnLst>
            <a:rect l="0" t="0" r="r" b="b"/>
            <a:pathLst>
              <a:path w="21600" h="21600" extrusionOk="0">
                <a:moveTo>
                  <a:pt x="21255" y="6991"/>
                </a:moveTo>
                <a:cubicBezTo>
                  <a:pt x="12526" y="6991"/>
                  <a:pt x="12526" y="6991"/>
                  <a:pt x="12526" y="6991"/>
                </a:cubicBezTo>
                <a:cubicBezTo>
                  <a:pt x="11663" y="3495"/>
                  <a:pt x="11663" y="3495"/>
                  <a:pt x="11663" y="3495"/>
                </a:cubicBezTo>
                <a:cubicBezTo>
                  <a:pt x="10800" y="0"/>
                  <a:pt x="10800" y="0"/>
                  <a:pt x="10800" y="0"/>
                </a:cubicBezTo>
                <a:cubicBezTo>
                  <a:pt x="9937" y="3495"/>
                  <a:pt x="9937" y="3495"/>
                  <a:pt x="9937" y="3495"/>
                </a:cubicBezTo>
                <a:cubicBezTo>
                  <a:pt x="9074" y="6991"/>
                  <a:pt x="9074" y="6991"/>
                  <a:pt x="9074" y="6991"/>
                </a:cubicBezTo>
                <a:cubicBezTo>
                  <a:pt x="1997" y="6991"/>
                  <a:pt x="1997" y="6991"/>
                  <a:pt x="1997" y="6991"/>
                </a:cubicBezTo>
                <a:cubicBezTo>
                  <a:pt x="888" y="6991"/>
                  <a:pt x="0" y="10307"/>
                  <a:pt x="0" y="14340"/>
                </a:cubicBezTo>
                <a:cubicBezTo>
                  <a:pt x="0" y="18373"/>
                  <a:pt x="888" y="21600"/>
                  <a:pt x="1997" y="21600"/>
                </a:cubicBezTo>
                <a:cubicBezTo>
                  <a:pt x="21255" y="21600"/>
                  <a:pt x="21255" y="21600"/>
                  <a:pt x="21255" y="21600"/>
                </a:cubicBezTo>
                <a:cubicBezTo>
                  <a:pt x="21452" y="21600"/>
                  <a:pt x="21600" y="21062"/>
                  <a:pt x="21600" y="20345"/>
                </a:cubicBezTo>
                <a:cubicBezTo>
                  <a:pt x="21600" y="8335"/>
                  <a:pt x="21600" y="8335"/>
                  <a:pt x="21600" y="8335"/>
                </a:cubicBezTo>
                <a:cubicBezTo>
                  <a:pt x="21600" y="7618"/>
                  <a:pt x="21452" y="6991"/>
                  <a:pt x="21255" y="6991"/>
                </a:cubicBezTo>
                <a:close/>
              </a:path>
            </a:pathLst>
          </a:custGeom>
          <a:solidFill>
            <a:srgbClr val="B1403F">
              <a:alpha val="30000"/>
            </a:srgbClr>
          </a:solidFill>
          <a:ln w="12700">
            <a:miter lim="400000"/>
          </a:ln>
        </p:spPr>
        <p:txBody>
          <a:bodyPr lIns="30479" rIns="30479"/>
          <a:lstStyle/>
          <a:p>
            <a:endParaRPr sz="1200"/>
          </a:p>
        </p:txBody>
      </p:sp>
      <p:sp>
        <p:nvSpPr>
          <p:cNvPr id="38" name="Freeform 8">
            <a:extLst>
              <a:ext uri="{FF2B5EF4-FFF2-40B4-BE49-F238E27FC236}">
                <a16:creationId xmlns:a16="http://schemas.microsoft.com/office/drawing/2014/main" id="{AA796C8F-D2D4-06BE-4F9E-97B9EDFA647A}"/>
              </a:ext>
            </a:extLst>
          </p:cNvPr>
          <p:cNvSpPr/>
          <p:nvPr/>
        </p:nvSpPr>
        <p:spPr>
          <a:xfrm>
            <a:off x="9054725" y="2972552"/>
            <a:ext cx="2694015" cy="1095174"/>
          </a:xfrm>
          <a:custGeom>
            <a:avLst/>
            <a:gdLst/>
            <a:ahLst/>
            <a:cxnLst>
              <a:cxn ang="0">
                <a:pos x="wd2" y="hd2"/>
              </a:cxn>
              <a:cxn ang="5400000">
                <a:pos x="wd2" y="hd2"/>
              </a:cxn>
              <a:cxn ang="10800000">
                <a:pos x="wd2" y="hd2"/>
              </a:cxn>
              <a:cxn ang="16200000">
                <a:pos x="wd2" y="hd2"/>
              </a:cxn>
            </a:cxnLst>
            <a:rect l="0" t="0" r="r" b="b"/>
            <a:pathLst>
              <a:path w="21600" h="21600" extrusionOk="0">
                <a:moveTo>
                  <a:pt x="19603" y="21600"/>
                </a:moveTo>
                <a:cubicBezTo>
                  <a:pt x="345" y="21600"/>
                  <a:pt x="345" y="21600"/>
                  <a:pt x="345" y="21600"/>
                </a:cubicBezTo>
                <a:cubicBezTo>
                  <a:pt x="148" y="21600"/>
                  <a:pt x="0" y="20975"/>
                  <a:pt x="0" y="20261"/>
                </a:cubicBezTo>
                <a:cubicBezTo>
                  <a:pt x="0" y="8301"/>
                  <a:pt x="0" y="8301"/>
                  <a:pt x="0" y="8301"/>
                </a:cubicBezTo>
                <a:cubicBezTo>
                  <a:pt x="0" y="7587"/>
                  <a:pt x="148" y="7051"/>
                  <a:pt x="345" y="7051"/>
                </a:cubicBezTo>
                <a:cubicBezTo>
                  <a:pt x="9074" y="7051"/>
                  <a:pt x="9074" y="7051"/>
                  <a:pt x="9074" y="7051"/>
                </a:cubicBezTo>
                <a:cubicBezTo>
                  <a:pt x="9937" y="3570"/>
                  <a:pt x="9937" y="3570"/>
                  <a:pt x="9937" y="3570"/>
                </a:cubicBezTo>
                <a:cubicBezTo>
                  <a:pt x="10800" y="0"/>
                  <a:pt x="10800" y="0"/>
                  <a:pt x="10800" y="0"/>
                </a:cubicBezTo>
                <a:cubicBezTo>
                  <a:pt x="11663" y="3570"/>
                  <a:pt x="11663" y="3570"/>
                  <a:pt x="11663" y="3570"/>
                </a:cubicBezTo>
                <a:cubicBezTo>
                  <a:pt x="12526" y="7051"/>
                  <a:pt x="12526" y="7051"/>
                  <a:pt x="12526" y="7051"/>
                </a:cubicBezTo>
                <a:cubicBezTo>
                  <a:pt x="19603" y="7051"/>
                  <a:pt x="19603" y="7051"/>
                  <a:pt x="19603" y="7051"/>
                </a:cubicBezTo>
                <a:cubicBezTo>
                  <a:pt x="20712" y="7051"/>
                  <a:pt x="21600" y="10264"/>
                  <a:pt x="21600" y="14281"/>
                </a:cubicBezTo>
                <a:cubicBezTo>
                  <a:pt x="21600" y="18298"/>
                  <a:pt x="20712" y="21600"/>
                  <a:pt x="19603" y="21600"/>
                </a:cubicBezTo>
                <a:close/>
              </a:path>
            </a:pathLst>
          </a:custGeom>
          <a:solidFill>
            <a:srgbClr val="065280"/>
          </a:solidFill>
          <a:ln w="12700">
            <a:miter lim="400000"/>
          </a:ln>
        </p:spPr>
        <p:txBody>
          <a:bodyPr lIns="30479" rIns="30479"/>
          <a:lstStyle/>
          <a:p>
            <a:endParaRPr sz="1200"/>
          </a:p>
        </p:txBody>
      </p:sp>
      <p:sp>
        <p:nvSpPr>
          <p:cNvPr id="39" name="Freeform 9">
            <a:extLst>
              <a:ext uri="{FF2B5EF4-FFF2-40B4-BE49-F238E27FC236}">
                <a16:creationId xmlns:a16="http://schemas.microsoft.com/office/drawing/2014/main" id="{01E2FDAC-AE88-C89E-F430-7A9E707BB2A6}"/>
              </a:ext>
            </a:extLst>
          </p:cNvPr>
          <p:cNvSpPr/>
          <p:nvPr/>
        </p:nvSpPr>
        <p:spPr>
          <a:xfrm flipV="1">
            <a:off x="3373922" y="3000567"/>
            <a:ext cx="2694015" cy="1079669"/>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BFB5ED"/>
          </a:solidFill>
          <a:ln w="12700">
            <a:miter lim="400000"/>
          </a:ln>
        </p:spPr>
        <p:txBody>
          <a:bodyPr lIns="30479" rIns="30479"/>
          <a:lstStyle/>
          <a:p>
            <a:endParaRPr lang="en-DK" sz="1200" dirty="0"/>
          </a:p>
        </p:txBody>
      </p:sp>
      <p:sp>
        <p:nvSpPr>
          <p:cNvPr id="50" name="Rectangle 33">
            <a:extLst>
              <a:ext uri="{FF2B5EF4-FFF2-40B4-BE49-F238E27FC236}">
                <a16:creationId xmlns:a16="http://schemas.microsoft.com/office/drawing/2014/main" id="{20925914-2917-49B2-E895-2981264F4D26}"/>
              </a:ext>
            </a:extLst>
          </p:cNvPr>
          <p:cNvSpPr txBox="1"/>
          <p:nvPr/>
        </p:nvSpPr>
        <p:spPr>
          <a:xfrm>
            <a:off x="9213827" y="3589641"/>
            <a:ext cx="2243628" cy="246221"/>
          </a:xfrm>
          <a:prstGeom prst="rect">
            <a:avLst/>
          </a:prstGeom>
          <a:solidFill>
            <a:srgbClr val="06528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 EVALUATION</a:t>
            </a:r>
            <a:endParaRPr sz="1600" dirty="0"/>
          </a:p>
        </p:txBody>
      </p:sp>
      <p:sp>
        <p:nvSpPr>
          <p:cNvPr id="51" name="Freeform 9">
            <a:extLst>
              <a:ext uri="{FF2B5EF4-FFF2-40B4-BE49-F238E27FC236}">
                <a16:creationId xmlns:a16="http://schemas.microsoft.com/office/drawing/2014/main" id="{3C8C8F90-F01C-2534-2BCE-F8C869812AE5}"/>
              </a:ext>
            </a:extLst>
          </p:cNvPr>
          <p:cNvSpPr/>
          <p:nvPr/>
        </p:nvSpPr>
        <p:spPr>
          <a:xfrm flipV="1">
            <a:off x="6214324" y="2979437"/>
            <a:ext cx="2694014" cy="1095533"/>
          </a:xfrm>
          <a:custGeom>
            <a:avLst/>
            <a:gdLst/>
            <a:ahLst/>
            <a:cxnLst>
              <a:cxn ang="0">
                <a:pos x="wd2" y="hd2"/>
              </a:cxn>
              <a:cxn ang="5400000">
                <a:pos x="wd2" y="hd2"/>
              </a:cxn>
              <a:cxn ang="10800000">
                <a:pos x="wd2" y="hd2"/>
              </a:cxn>
              <a:cxn ang="16200000">
                <a:pos x="wd2" y="hd2"/>
              </a:cxn>
            </a:cxnLst>
            <a:rect l="0" t="0" r="r" b="b"/>
            <a:pathLst>
              <a:path w="21600" h="21600" extrusionOk="0">
                <a:moveTo>
                  <a:pt x="21255" y="0"/>
                </a:moveTo>
                <a:cubicBezTo>
                  <a:pt x="345" y="0"/>
                  <a:pt x="345" y="0"/>
                  <a:pt x="345" y="0"/>
                </a:cubicBezTo>
                <a:cubicBezTo>
                  <a:pt x="148" y="0"/>
                  <a:pt x="0" y="625"/>
                  <a:pt x="0" y="1339"/>
                </a:cubicBezTo>
                <a:cubicBezTo>
                  <a:pt x="0" y="13299"/>
                  <a:pt x="0" y="13299"/>
                  <a:pt x="0" y="13299"/>
                </a:cubicBezTo>
                <a:cubicBezTo>
                  <a:pt x="0" y="14013"/>
                  <a:pt x="148" y="14549"/>
                  <a:pt x="345" y="14549"/>
                </a:cubicBezTo>
                <a:cubicBezTo>
                  <a:pt x="9074" y="14549"/>
                  <a:pt x="9074" y="14549"/>
                  <a:pt x="9074" y="14549"/>
                </a:cubicBezTo>
                <a:cubicBezTo>
                  <a:pt x="9937" y="18030"/>
                  <a:pt x="9937" y="18030"/>
                  <a:pt x="9937" y="18030"/>
                </a:cubicBezTo>
                <a:cubicBezTo>
                  <a:pt x="10800" y="21600"/>
                  <a:pt x="10800" y="21600"/>
                  <a:pt x="10800" y="21600"/>
                </a:cubicBezTo>
                <a:cubicBezTo>
                  <a:pt x="11663" y="18030"/>
                  <a:pt x="11663" y="18030"/>
                  <a:pt x="11663" y="18030"/>
                </a:cubicBezTo>
                <a:cubicBezTo>
                  <a:pt x="12526" y="14549"/>
                  <a:pt x="12526" y="14549"/>
                  <a:pt x="12526" y="14549"/>
                </a:cubicBezTo>
                <a:cubicBezTo>
                  <a:pt x="21255" y="14549"/>
                  <a:pt x="21255" y="14549"/>
                  <a:pt x="21255" y="14549"/>
                </a:cubicBezTo>
                <a:cubicBezTo>
                  <a:pt x="21452" y="14549"/>
                  <a:pt x="21600" y="14013"/>
                  <a:pt x="21600" y="13299"/>
                </a:cubicBezTo>
                <a:cubicBezTo>
                  <a:pt x="21600" y="1339"/>
                  <a:pt x="21600" y="1339"/>
                  <a:pt x="21600" y="1339"/>
                </a:cubicBezTo>
                <a:cubicBezTo>
                  <a:pt x="21600" y="625"/>
                  <a:pt x="21452" y="0"/>
                  <a:pt x="21255" y="0"/>
                </a:cubicBezTo>
                <a:close/>
              </a:path>
            </a:pathLst>
          </a:custGeom>
          <a:solidFill>
            <a:srgbClr val="8EB4E3"/>
          </a:solidFill>
          <a:ln w="12700">
            <a:miter lim="400000"/>
          </a:ln>
        </p:spPr>
        <p:txBody>
          <a:bodyPr lIns="30479" rIns="30479"/>
          <a:lstStyle/>
          <a:p>
            <a:endParaRPr sz="1200"/>
          </a:p>
        </p:txBody>
      </p:sp>
      <p:sp>
        <p:nvSpPr>
          <p:cNvPr id="53" name="Rectangle 33">
            <a:extLst>
              <a:ext uri="{FF2B5EF4-FFF2-40B4-BE49-F238E27FC236}">
                <a16:creationId xmlns:a16="http://schemas.microsoft.com/office/drawing/2014/main" id="{CFFC9EF7-C4B0-C389-403F-2438A83981A2}"/>
              </a:ext>
            </a:extLst>
          </p:cNvPr>
          <p:cNvSpPr txBox="1"/>
          <p:nvPr/>
        </p:nvSpPr>
        <p:spPr>
          <a:xfrm>
            <a:off x="6915138" y="3589641"/>
            <a:ext cx="1314462" cy="246221"/>
          </a:xfrm>
          <a:prstGeom prst="rect">
            <a:avLst/>
          </a:prstGeom>
          <a:solidFill>
            <a:srgbClr val="8EB4E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MODELLING</a:t>
            </a:r>
            <a:endParaRPr sz="1600" dirty="0"/>
          </a:p>
        </p:txBody>
      </p:sp>
      <p:sp>
        <p:nvSpPr>
          <p:cNvPr id="54" name="Rectangle 33">
            <a:extLst>
              <a:ext uri="{FF2B5EF4-FFF2-40B4-BE49-F238E27FC236}">
                <a16:creationId xmlns:a16="http://schemas.microsoft.com/office/drawing/2014/main" id="{46871D1F-1B1E-8F55-1261-18C148FBEF7B}"/>
              </a:ext>
            </a:extLst>
          </p:cNvPr>
          <p:cNvSpPr txBox="1"/>
          <p:nvPr/>
        </p:nvSpPr>
        <p:spPr>
          <a:xfrm>
            <a:off x="880286" y="3589641"/>
            <a:ext cx="2019399" cy="2462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3400">
                <a:solidFill>
                  <a:srgbClr val="FFFFFF"/>
                </a:solidFill>
                <a:latin typeface="Montserrat Bold"/>
                <a:ea typeface="Montserrat Bold"/>
                <a:cs typeface="Montserrat Bold"/>
                <a:sym typeface="Montserrat Bold"/>
              </a:defRPr>
            </a:lvl1pPr>
          </a:lstStyle>
          <a:p>
            <a:r>
              <a:rPr lang="en-US" sz="1600" dirty="0"/>
              <a:t>DATA COLLECTION</a:t>
            </a:r>
            <a:endParaRPr sz="1600" dirty="0"/>
          </a:p>
        </p:txBody>
      </p:sp>
      <p:sp>
        <p:nvSpPr>
          <p:cNvPr id="56" name="TextBox 55">
            <a:extLst>
              <a:ext uri="{FF2B5EF4-FFF2-40B4-BE49-F238E27FC236}">
                <a16:creationId xmlns:a16="http://schemas.microsoft.com/office/drawing/2014/main" id="{0A694C3A-E68F-B4D7-85C3-81AFDE9284C3}"/>
              </a:ext>
            </a:extLst>
          </p:cNvPr>
          <p:cNvSpPr txBox="1"/>
          <p:nvPr/>
        </p:nvSpPr>
        <p:spPr>
          <a:xfrm>
            <a:off x="3574301" y="3436646"/>
            <a:ext cx="2239818" cy="584775"/>
          </a:xfrm>
          <a:prstGeom prst="rect">
            <a:avLst/>
          </a:prstGeom>
          <a:noFill/>
        </p:spPr>
        <p:txBody>
          <a:bodyPr wrap="square">
            <a:spAutoFit/>
          </a:bodyPr>
          <a:lstStyle/>
          <a:p>
            <a:pPr algn="ctr"/>
            <a:r>
              <a:rPr lang="en-US" sz="1600" b="1" dirty="0">
                <a:solidFill>
                  <a:schemeClr val="bg1"/>
                </a:solidFill>
                <a:latin typeface="Montserrat" pitchFamily="2" charset="77"/>
              </a:rPr>
              <a:t>EXPLORATORY DATA ANALYSIS</a:t>
            </a:r>
          </a:p>
        </p:txBody>
      </p:sp>
      <p:sp>
        <p:nvSpPr>
          <p:cNvPr id="59" name="Shape">
            <a:extLst>
              <a:ext uri="{FF2B5EF4-FFF2-40B4-BE49-F238E27FC236}">
                <a16:creationId xmlns:a16="http://schemas.microsoft.com/office/drawing/2014/main" id="{E07F6C67-95B2-F2F5-F51E-AAE5D6757D13}"/>
              </a:ext>
            </a:extLst>
          </p:cNvPr>
          <p:cNvSpPr/>
          <p:nvPr/>
        </p:nvSpPr>
        <p:spPr>
          <a:xfrm>
            <a:off x="4473498" y="2168502"/>
            <a:ext cx="603405" cy="695206"/>
          </a:xfrm>
          <a:custGeom>
            <a:avLst/>
            <a:gdLst/>
            <a:ahLst/>
            <a:cxnLst>
              <a:cxn ang="0">
                <a:pos x="wd2" y="hd2"/>
              </a:cxn>
              <a:cxn ang="5400000">
                <a:pos x="wd2" y="hd2"/>
              </a:cxn>
              <a:cxn ang="10800000">
                <a:pos x="wd2" y="hd2"/>
              </a:cxn>
              <a:cxn ang="16200000">
                <a:pos x="wd2" y="hd2"/>
              </a:cxn>
            </a:cxnLst>
            <a:rect l="0" t="0" r="r" b="b"/>
            <a:pathLst>
              <a:path w="21600" h="21600" extrusionOk="0">
                <a:moveTo>
                  <a:pt x="2445" y="18409"/>
                </a:moveTo>
                <a:cubicBezTo>
                  <a:pt x="4483" y="18409"/>
                  <a:pt x="4483" y="18409"/>
                  <a:pt x="4483" y="18409"/>
                </a:cubicBezTo>
                <a:cubicBezTo>
                  <a:pt x="4891" y="18409"/>
                  <a:pt x="5298" y="17918"/>
                  <a:pt x="5298" y="17427"/>
                </a:cubicBezTo>
                <a:cubicBezTo>
                  <a:pt x="5298" y="8100"/>
                  <a:pt x="5298" y="8100"/>
                  <a:pt x="5298" y="8100"/>
                </a:cubicBezTo>
                <a:cubicBezTo>
                  <a:pt x="5298" y="7609"/>
                  <a:pt x="4891" y="7118"/>
                  <a:pt x="4483" y="7118"/>
                </a:cubicBezTo>
                <a:cubicBezTo>
                  <a:pt x="2445" y="7118"/>
                  <a:pt x="2445" y="7118"/>
                  <a:pt x="2445" y="7118"/>
                </a:cubicBezTo>
                <a:cubicBezTo>
                  <a:pt x="2038" y="7118"/>
                  <a:pt x="1630" y="7609"/>
                  <a:pt x="1630" y="8100"/>
                </a:cubicBezTo>
                <a:cubicBezTo>
                  <a:pt x="1630" y="17427"/>
                  <a:pt x="1630" y="17427"/>
                  <a:pt x="1630" y="17427"/>
                </a:cubicBezTo>
                <a:cubicBezTo>
                  <a:pt x="1630" y="17918"/>
                  <a:pt x="2038" y="18409"/>
                  <a:pt x="2445" y="18409"/>
                </a:cubicBezTo>
                <a:close/>
                <a:moveTo>
                  <a:pt x="7336" y="18409"/>
                </a:moveTo>
                <a:cubicBezTo>
                  <a:pt x="9374" y="18409"/>
                  <a:pt x="9374" y="18409"/>
                  <a:pt x="9374" y="18409"/>
                </a:cubicBezTo>
                <a:cubicBezTo>
                  <a:pt x="9985" y="18409"/>
                  <a:pt x="10189" y="17918"/>
                  <a:pt x="10189" y="17427"/>
                </a:cubicBezTo>
                <a:cubicBezTo>
                  <a:pt x="10189" y="982"/>
                  <a:pt x="10189" y="982"/>
                  <a:pt x="10189" y="982"/>
                </a:cubicBezTo>
                <a:cubicBezTo>
                  <a:pt x="10189" y="491"/>
                  <a:pt x="9985" y="0"/>
                  <a:pt x="9374" y="0"/>
                </a:cubicBezTo>
                <a:cubicBezTo>
                  <a:pt x="7336" y="0"/>
                  <a:pt x="7336" y="0"/>
                  <a:pt x="7336" y="0"/>
                </a:cubicBezTo>
                <a:cubicBezTo>
                  <a:pt x="6928" y="0"/>
                  <a:pt x="6521" y="491"/>
                  <a:pt x="6521" y="982"/>
                </a:cubicBezTo>
                <a:cubicBezTo>
                  <a:pt x="6521" y="17427"/>
                  <a:pt x="6521" y="17427"/>
                  <a:pt x="6521" y="17427"/>
                </a:cubicBezTo>
                <a:cubicBezTo>
                  <a:pt x="6521" y="17918"/>
                  <a:pt x="6928" y="18409"/>
                  <a:pt x="7336" y="18409"/>
                </a:cubicBezTo>
                <a:close/>
                <a:moveTo>
                  <a:pt x="12226" y="18409"/>
                </a:moveTo>
                <a:cubicBezTo>
                  <a:pt x="14468" y="18409"/>
                  <a:pt x="14468" y="18409"/>
                  <a:pt x="14468" y="18409"/>
                </a:cubicBezTo>
                <a:cubicBezTo>
                  <a:pt x="14875" y="18409"/>
                  <a:pt x="15079" y="17918"/>
                  <a:pt x="15079" y="17427"/>
                </a:cubicBezTo>
                <a:cubicBezTo>
                  <a:pt x="15079" y="4909"/>
                  <a:pt x="15079" y="4909"/>
                  <a:pt x="15079" y="4909"/>
                </a:cubicBezTo>
                <a:cubicBezTo>
                  <a:pt x="15079" y="4418"/>
                  <a:pt x="14875" y="3927"/>
                  <a:pt x="14468" y="3927"/>
                </a:cubicBezTo>
                <a:cubicBezTo>
                  <a:pt x="12226" y="3927"/>
                  <a:pt x="12226" y="3927"/>
                  <a:pt x="12226" y="3927"/>
                </a:cubicBezTo>
                <a:cubicBezTo>
                  <a:pt x="11819" y="3927"/>
                  <a:pt x="11411" y="4418"/>
                  <a:pt x="11411" y="4909"/>
                </a:cubicBezTo>
                <a:cubicBezTo>
                  <a:pt x="11411" y="17427"/>
                  <a:pt x="11411" y="17427"/>
                  <a:pt x="11411" y="17427"/>
                </a:cubicBezTo>
                <a:cubicBezTo>
                  <a:pt x="11411" y="17918"/>
                  <a:pt x="11819" y="18409"/>
                  <a:pt x="12226" y="18409"/>
                </a:cubicBezTo>
                <a:close/>
                <a:moveTo>
                  <a:pt x="12430" y="5155"/>
                </a:moveTo>
                <a:cubicBezTo>
                  <a:pt x="14264" y="5155"/>
                  <a:pt x="14264" y="5155"/>
                  <a:pt x="14264" y="5155"/>
                </a:cubicBezTo>
                <a:cubicBezTo>
                  <a:pt x="14264" y="17182"/>
                  <a:pt x="14264" y="17182"/>
                  <a:pt x="14264" y="17182"/>
                </a:cubicBezTo>
                <a:cubicBezTo>
                  <a:pt x="12430" y="17182"/>
                  <a:pt x="12430" y="17182"/>
                  <a:pt x="12430" y="17182"/>
                </a:cubicBezTo>
                <a:lnTo>
                  <a:pt x="12430" y="5155"/>
                </a:lnTo>
                <a:close/>
                <a:moveTo>
                  <a:pt x="17321" y="18409"/>
                </a:moveTo>
                <a:cubicBezTo>
                  <a:pt x="19358" y="18409"/>
                  <a:pt x="19358" y="18409"/>
                  <a:pt x="19358" y="18409"/>
                </a:cubicBezTo>
                <a:cubicBezTo>
                  <a:pt x="19766" y="18409"/>
                  <a:pt x="20174" y="17918"/>
                  <a:pt x="20174" y="17427"/>
                </a:cubicBezTo>
                <a:cubicBezTo>
                  <a:pt x="20174" y="11536"/>
                  <a:pt x="20174" y="11536"/>
                  <a:pt x="20174" y="11536"/>
                </a:cubicBezTo>
                <a:cubicBezTo>
                  <a:pt x="20174" y="11045"/>
                  <a:pt x="19766" y="10800"/>
                  <a:pt x="19358" y="10800"/>
                </a:cubicBezTo>
                <a:cubicBezTo>
                  <a:pt x="17321" y="10800"/>
                  <a:pt x="17321" y="10800"/>
                  <a:pt x="17321" y="10800"/>
                </a:cubicBezTo>
                <a:cubicBezTo>
                  <a:pt x="16709" y="10800"/>
                  <a:pt x="16506" y="11045"/>
                  <a:pt x="16506" y="11536"/>
                </a:cubicBezTo>
                <a:cubicBezTo>
                  <a:pt x="16506" y="17427"/>
                  <a:pt x="16506" y="17427"/>
                  <a:pt x="16506" y="17427"/>
                </a:cubicBezTo>
                <a:cubicBezTo>
                  <a:pt x="16506" y="17918"/>
                  <a:pt x="16709" y="18409"/>
                  <a:pt x="17321" y="18409"/>
                </a:cubicBezTo>
                <a:close/>
                <a:moveTo>
                  <a:pt x="20785" y="19391"/>
                </a:moveTo>
                <a:cubicBezTo>
                  <a:pt x="1019" y="19391"/>
                  <a:pt x="1019" y="19391"/>
                  <a:pt x="1019" y="19391"/>
                </a:cubicBezTo>
                <a:cubicBezTo>
                  <a:pt x="408" y="19391"/>
                  <a:pt x="0" y="19882"/>
                  <a:pt x="0" y="20618"/>
                </a:cubicBezTo>
                <a:cubicBezTo>
                  <a:pt x="0" y="21109"/>
                  <a:pt x="408" y="21600"/>
                  <a:pt x="1019" y="21600"/>
                </a:cubicBezTo>
                <a:cubicBezTo>
                  <a:pt x="20785" y="21600"/>
                  <a:pt x="20785" y="21600"/>
                  <a:pt x="20785" y="21600"/>
                </a:cubicBezTo>
                <a:cubicBezTo>
                  <a:pt x="21192" y="21600"/>
                  <a:pt x="21600" y="21109"/>
                  <a:pt x="21600" y="20618"/>
                </a:cubicBezTo>
                <a:cubicBezTo>
                  <a:pt x="21600" y="19882"/>
                  <a:pt x="21192" y="19391"/>
                  <a:pt x="20785" y="19391"/>
                </a:cubicBezTo>
                <a:close/>
              </a:path>
            </a:pathLst>
          </a:custGeom>
          <a:solidFill>
            <a:srgbClr val="404040">
              <a:alpha val="30000"/>
            </a:srgbClr>
          </a:solidFill>
          <a:ln w="12700">
            <a:miter lim="400000"/>
          </a:ln>
        </p:spPr>
        <p:txBody>
          <a:bodyPr lIns="81279" tIns="81279" rIns="81279" bIns="81279"/>
          <a:lstStyle/>
          <a:p>
            <a:endParaRPr sz="1200"/>
          </a:p>
        </p:txBody>
      </p:sp>
      <p:sp>
        <p:nvSpPr>
          <p:cNvPr id="60" name="Shape">
            <a:extLst>
              <a:ext uri="{FF2B5EF4-FFF2-40B4-BE49-F238E27FC236}">
                <a16:creationId xmlns:a16="http://schemas.microsoft.com/office/drawing/2014/main" id="{D09D6B30-BBF8-546F-DF0D-9CD55F576823}"/>
              </a:ext>
            </a:extLst>
          </p:cNvPr>
          <p:cNvSpPr>
            <a:spLocks noChangeAspect="1"/>
          </p:cNvSpPr>
          <p:nvPr/>
        </p:nvSpPr>
        <p:spPr>
          <a:xfrm>
            <a:off x="4927600" y="2108200"/>
            <a:ext cx="466204" cy="466204"/>
          </a:xfrm>
          <a:custGeom>
            <a:avLst/>
            <a:gdLst/>
            <a:ahLst/>
            <a:cxnLst>
              <a:cxn ang="0">
                <a:pos x="wd2" y="hd2"/>
              </a:cxn>
              <a:cxn ang="5400000">
                <a:pos x="wd2" y="hd2"/>
              </a:cxn>
              <a:cxn ang="10800000">
                <a:pos x="wd2" y="hd2"/>
              </a:cxn>
              <a:cxn ang="16200000">
                <a:pos x="wd2" y="hd2"/>
              </a:cxn>
            </a:cxnLst>
            <a:rect l="0" t="0" r="r" b="b"/>
            <a:pathLst>
              <a:path w="21380" h="21380" extrusionOk="0">
                <a:moveTo>
                  <a:pt x="20722" y="17912"/>
                </a:moveTo>
                <a:cubicBezTo>
                  <a:pt x="15805" y="12995"/>
                  <a:pt x="15805" y="12995"/>
                  <a:pt x="15805" y="12995"/>
                </a:cubicBezTo>
                <a:cubicBezTo>
                  <a:pt x="15102" y="14224"/>
                  <a:pt x="14049" y="15102"/>
                  <a:pt x="12995" y="15805"/>
                </a:cubicBezTo>
                <a:cubicBezTo>
                  <a:pt x="17912" y="20722"/>
                  <a:pt x="17912" y="20722"/>
                  <a:pt x="17912" y="20722"/>
                </a:cubicBezTo>
                <a:cubicBezTo>
                  <a:pt x="18615" y="21600"/>
                  <a:pt x="20020" y="21600"/>
                  <a:pt x="20722" y="20722"/>
                </a:cubicBezTo>
                <a:cubicBezTo>
                  <a:pt x="21600" y="20020"/>
                  <a:pt x="21600" y="18790"/>
                  <a:pt x="20722" y="17912"/>
                </a:cubicBezTo>
                <a:close/>
                <a:moveTo>
                  <a:pt x="15980" y="8078"/>
                </a:moveTo>
                <a:cubicBezTo>
                  <a:pt x="15980" y="3512"/>
                  <a:pt x="12468" y="0"/>
                  <a:pt x="7902" y="0"/>
                </a:cubicBezTo>
                <a:cubicBezTo>
                  <a:pt x="3512" y="0"/>
                  <a:pt x="0" y="3512"/>
                  <a:pt x="0" y="8078"/>
                </a:cubicBezTo>
                <a:cubicBezTo>
                  <a:pt x="0" y="12468"/>
                  <a:pt x="3512" y="15980"/>
                  <a:pt x="7902" y="15980"/>
                </a:cubicBezTo>
                <a:cubicBezTo>
                  <a:pt x="12468" y="15980"/>
                  <a:pt x="15980" y="12468"/>
                  <a:pt x="15980" y="8078"/>
                </a:cubicBezTo>
                <a:close/>
                <a:moveTo>
                  <a:pt x="7902" y="14049"/>
                </a:moveTo>
                <a:cubicBezTo>
                  <a:pt x="4566" y="14049"/>
                  <a:pt x="1932" y="11239"/>
                  <a:pt x="1932" y="8078"/>
                </a:cubicBezTo>
                <a:cubicBezTo>
                  <a:pt x="1932" y="4741"/>
                  <a:pt x="4566" y="1932"/>
                  <a:pt x="7902" y="1932"/>
                </a:cubicBezTo>
                <a:cubicBezTo>
                  <a:pt x="11239" y="1932"/>
                  <a:pt x="14049" y="4741"/>
                  <a:pt x="14049" y="8078"/>
                </a:cubicBezTo>
                <a:cubicBezTo>
                  <a:pt x="14049" y="11239"/>
                  <a:pt x="11239" y="14049"/>
                  <a:pt x="7902" y="14049"/>
                </a:cubicBezTo>
                <a:close/>
                <a:moveTo>
                  <a:pt x="3337" y="8078"/>
                </a:moveTo>
                <a:cubicBezTo>
                  <a:pt x="4566" y="8078"/>
                  <a:pt x="4566" y="8078"/>
                  <a:pt x="4566" y="8078"/>
                </a:cubicBezTo>
                <a:cubicBezTo>
                  <a:pt x="4566" y="6146"/>
                  <a:pt x="6146" y="4741"/>
                  <a:pt x="7902" y="4741"/>
                </a:cubicBezTo>
                <a:cubicBezTo>
                  <a:pt x="7902" y="3337"/>
                  <a:pt x="7902" y="3337"/>
                  <a:pt x="7902" y="3337"/>
                </a:cubicBezTo>
                <a:cubicBezTo>
                  <a:pt x="5444" y="3337"/>
                  <a:pt x="3337" y="5444"/>
                  <a:pt x="3337" y="8078"/>
                </a:cubicBezTo>
                <a:close/>
              </a:path>
            </a:pathLst>
          </a:custGeom>
          <a:solidFill>
            <a:srgbClr val="404040">
              <a:alpha val="30000"/>
            </a:srgbClr>
          </a:solidFill>
          <a:ln w="12700">
            <a:miter lim="400000"/>
          </a:ln>
        </p:spPr>
        <p:txBody>
          <a:bodyPr lIns="81279" tIns="81279" rIns="81279" bIns="81279"/>
          <a:lstStyle/>
          <a:p>
            <a:endParaRPr sz="1200"/>
          </a:p>
        </p:txBody>
      </p:sp>
      <p:sp>
        <p:nvSpPr>
          <p:cNvPr id="63" name="Shape">
            <a:extLst>
              <a:ext uri="{FF2B5EF4-FFF2-40B4-BE49-F238E27FC236}">
                <a16:creationId xmlns:a16="http://schemas.microsoft.com/office/drawing/2014/main" id="{1C3AE5CD-B4BF-1B12-A1F6-2CCA288BE29F}"/>
              </a:ext>
            </a:extLst>
          </p:cNvPr>
          <p:cNvSpPr>
            <a:spLocks noChangeAspect="1"/>
          </p:cNvSpPr>
          <p:nvPr/>
        </p:nvSpPr>
        <p:spPr>
          <a:xfrm>
            <a:off x="1491155" y="2168501"/>
            <a:ext cx="751892" cy="672000"/>
          </a:xfrm>
          <a:custGeom>
            <a:avLst/>
            <a:gdLst/>
            <a:ahLst/>
            <a:cxnLst>
              <a:cxn ang="0">
                <a:pos x="wd2" y="hd2"/>
              </a:cxn>
              <a:cxn ang="5400000">
                <a:pos x="wd2" y="hd2"/>
              </a:cxn>
              <a:cxn ang="10800000">
                <a:pos x="wd2" y="hd2"/>
              </a:cxn>
              <a:cxn ang="16200000">
                <a:pos x="wd2" y="hd2"/>
              </a:cxn>
            </a:cxnLst>
            <a:rect l="0" t="0" r="r" b="b"/>
            <a:pathLst>
              <a:path w="21600" h="21600" extrusionOk="0">
                <a:moveTo>
                  <a:pt x="10354" y="14727"/>
                </a:moveTo>
                <a:cubicBezTo>
                  <a:pt x="5355" y="7855"/>
                  <a:pt x="5355" y="7855"/>
                  <a:pt x="5355" y="7855"/>
                </a:cubicBezTo>
                <a:cubicBezTo>
                  <a:pt x="8033" y="7855"/>
                  <a:pt x="8033" y="7855"/>
                  <a:pt x="8033" y="7855"/>
                </a:cubicBezTo>
                <a:cubicBezTo>
                  <a:pt x="8033" y="0"/>
                  <a:pt x="8033" y="0"/>
                  <a:pt x="8033" y="0"/>
                </a:cubicBezTo>
                <a:cubicBezTo>
                  <a:pt x="13388" y="0"/>
                  <a:pt x="13388" y="0"/>
                  <a:pt x="13388" y="0"/>
                </a:cubicBezTo>
                <a:cubicBezTo>
                  <a:pt x="13388" y="7855"/>
                  <a:pt x="13388" y="7855"/>
                  <a:pt x="13388" y="7855"/>
                </a:cubicBezTo>
                <a:cubicBezTo>
                  <a:pt x="16066" y="7855"/>
                  <a:pt x="16066" y="7855"/>
                  <a:pt x="16066" y="7855"/>
                </a:cubicBezTo>
                <a:cubicBezTo>
                  <a:pt x="11246" y="14727"/>
                  <a:pt x="11246" y="14727"/>
                  <a:pt x="11246" y="14727"/>
                </a:cubicBezTo>
                <a:lnTo>
                  <a:pt x="10354" y="14727"/>
                </a:lnTo>
                <a:close/>
                <a:moveTo>
                  <a:pt x="0" y="11782"/>
                </a:moveTo>
                <a:cubicBezTo>
                  <a:pt x="2678" y="4909"/>
                  <a:pt x="2678" y="4909"/>
                  <a:pt x="2678" y="4909"/>
                </a:cubicBezTo>
                <a:cubicBezTo>
                  <a:pt x="6069" y="4909"/>
                  <a:pt x="6069" y="4909"/>
                  <a:pt x="6069" y="4909"/>
                </a:cubicBezTo>
                <a:cubicBezTo>
                  <a:pt x="6069" y="6873"/>
                  <a:pt x="6069" y="6873"/>
                  <a:pt x="6069" y="6873"/>
                </a:cubicBezTo>
                <a:cubicBezTo>
                  <a:pt x="4106" y="6873"/>
                  <a:pt x="4106" y="6873"/>
                  <a:pt x="4106" y="6873"/>
                </a:cubicBezTo>
                <a:cubicBezTo>
                  <a:pt x="2321" y="11782"/>
                  <a:pt x="2321" y="11782"/>
                  <a:pt x="2321" y="11782"/>
                </a:cubicBezTo>
                <a:cubicBezTo>
                  <a:pt x="6783" y="11782"/>
                  <a:pt x="6783" y="11782"/>
                  <a:pt x="6783" y="11782"/>
                </a:cubicBezTo>
                <a:cubicBezTo>
                  <a:pt x="6783" y="14335"/>
                  <a:pt x="8569" y="16298"/>
                  <a:pt x="10711" y="16298"/>
                </a:cubicBezTo>
                <a:cubicBezTo>
                  <a:pt x="13031" y="16298"/>
                  <a:pt x="14817" y="14335"/>
                  <a:pt x="14817" y="11782"/>
                </a:cubicBezTo>
                <a:cubicBezTo>
                  <a:pt x="19279" y="11782"/>
                  <a:pt x="19279" y="11782"/>
                  <a:pt x="19279" y="11782"/>
                </a:cubicBezTo>
                <a:cubicBezTo>
                  <a:pt x="17494" y="6873"/>
                  <a:pt x="17494" y="6873"/>
                  <a:pt x="17494" y="6873"/>
                </a:cubicBezTo>
                <a:cubicBezTo>
                  <a:pt x="15531" y="6873"/>
                  <a:pt x="15531" y="6873"/>
                  <a:pt x="15531" y="6873"/>
                </a:cubicBezTo>
                <a:cubicBezTo>
                  <a:pt x="15531" y="4909"/>
                  <a:pt x="15531" y="4909"/>
                  <a:pt x="15531" y="4909"/>
                </a:cubicBezTo>
                <a:cubicBezTo>
                  <a:pt x="18744" y="4909"/>
                  <a:pt x="18744" y="4909"/>
                  <a:pt x="18744" y="4909"/>
                </a:cubicBezTo>
                <a:cubicBezTo>
                  <a:pt x="21600" y="11782"/>
                  <a:pt x="21600" y="11782"/>
                  <a:pt x="21600" y="11782"/>
                </a:cubicBezTo>
                <a:cubicBezTo>
                  <a:pt x="21600" y="21600"/>
                  <a:pt x="21600" y="21600"/>
                  <a:pt x="21600" y="21600"/>
                </a:cubicBezTo>
                <a:cubicBezTo>
                  <a:pt x="0" y="21600"/>
                  <a:pt x="0" y="21600"/>
                  <a:pt x="0" y="21600"/>
                </a:cubicBezTo>
                <a:lnTo>
                  <a:pt x="0" y="11782"/>
                </a:lnTo>
                <a:close/>
                <a:moveTo>
                  <a:pt x="0" y="11782"/>
                </a:moveTo>
                <a:cubicBezTo>
                  <a:pt x="0" y="11782"/>
                  <a:pt x="0" y="11782"/>
                  <a:pt x="0" y="11782"/>
                </a:cubicBezTo>
              </a:path>
            </a:pathLst>
          </a:custGeom>
          <a:solidFill>
            <a:srgbClr val="404040">
              <a:alpha val="30000"/>
            </a:srgbClr>
          </a:solidFill>
          <a:ln w="12700">
            <a:miter lim="400000"/>
          </a:ln>
        </p:spPr>
        <p:txBody>
          <a:bodyPr lIns="81279" tIns="81279" rIns="81279" bIns="81279"/>
          <a:lstStyle/>
          <a:p>
            <a:endParaRPr sz="1200"/>
          </a:p>
        </p:txBody>
      </p:sp>
      <p:sp>
        <p:nvSpPr>
          <p:cNvPr id="65" name="Shape">
            <a:extLst>
              <a:ext uri="{FF2B5EF4-FFF2-40B4-BE49-F238E27FC236}">
                <a16:creationId xmlns:a16="http://schemas.microsoft.com/office/drawing/2014/main" id="{42527BC8-1BFD-FEBB-D5C3-E9B5CBB94055}"/>
              </a:ext>
            </a:extLst>
          </p:cNvPr>
          <p:cNvSpPr/>
          <p:nvPr/>
        </p:nvSpPr>
        <p:spPr>
          <a:xfrm>
            <a:off x="10017950" y="2226742"/>
            <a:ext cx="767563" cy="695206"/>
          </a:xfrm>
          <a:custGeom>
            <a:avLst/>
            <a:gdLst/>
            <a:ahLst/>
            <a:cxnLst>
              <a:cxn ang="0">
                <a:pos x="wd2" y="hd2"/>
              </a:cxn>
              <a:cxn ang="5400000">
                <a:pos x="wd2" y="hd2"/>
              </a:cxn>
              <a:cxn ang="10800000">
                <a:pos x="wd2" y="hd2"/>
              </a:cxn>
              <a:cxn ang="16200000">
                <a:pos x="wd2" y="hd2"/>
              </a:cxn>
            </a:cxnLst>
            <a:rect l="0" t="0" r="r" b="b"/>
            <a:pathLst>
              <a:path w="21600" h="21600" extrusionOk="0">
                <a:moveTo>
                  <a:pt x="6565" y="17427"/>
                </a:moveTo>
                <a:cubicBezTo>
                  <a:pt x="7624" y="17427"/>
                  <a:pt x="8682" y="16200"/>
                  <a:pt x="8682" y="14973"/>
                </a:cubicBezTo>
                <a:cubicBezTo>
                  <a:pt x="8682" y="14236"/>
                  <a:pt x="8471" y="13745"/>
                  <a:pt x="8259" y="13255"/>
                </a:cubicBezTo>
                <a:cubicBezTo>
                  <a:pt x="12071" y="7118"/>
                  <a:pt x="12071" y="7118"/>
                  <a:pt x="12071" y="7118"/>
                </a:cubicBezTo>
                <a:cubicBezTo>
                  <a:pt x="12282" y="7364"/>
                  <a:pt x="12706" y="7364"/>
                  <a:pt x="12918" y="7364"/>
                </a:cubicBezTo>
                <a:cubicBezTo>
                  <a:pt x="13553" y="7364"/>
                  <a:pt x="13976" y="7118"/>
                  <a:pt x="14400" y="6873"/>
                </a:cubicBezTo>
                <a:cubicBezTo>
                  <a:pt x="17365" y="9573"/>
                  <a:pt x="17365" y="9573"/>
                  <a:pt x="17365" y="9573"/>
                </a:cubicBezTo>
                <a:cubicBezTo>
                  <a:pt x="17365" y="9818"/>
                  <a:pt x="17153" y="10309"/>
                  <a:pt x="17153" y="10555"/>
                </a:cubicBezTo>
                <a:cubicBezTo>
                  <a:pt x="17153" y="12027"/>
                  <a:pt x="18212" y="13009"/>
                  <a:pt x="19271" y="13009"/>
                </a:cubicBezTo>
                <a:cubicBezTo>
                  <a:pt x="20541" y="13009"/>
                  <a:pt x="21600" y="12027"/>
                  <a:pt x="21600" y="10555"/>
                </a:cubicBezTo>
                <a:cubicBezTo>
                  <a:pt x="21600" y="9082"/>
                  <a:pt x="20541" y="8100"/>
                  <a:pt x="19271" y="8100"/>
                </a:cubicBezTo>
                <a:cubicBezTo>
                  <a:pt x="18847" y="8100"/>
                  <a:pt x="18424" y="8345"/>
                  <a:pt x="18000" y="8591"/>
                </a:cubicBezTo>
                <a:cubicBezTo>
                  <a:pt x="14824" y="5891"/>
                  <a:pt x="14824" y="5891"/>
                  <a:pt x="14824" y="5891"/>
                </a:cubicBezTo>
                <a:cubicBezTo>
                  <a:pt x="15035" y="5645"/>
                  <a:pt x="15035" y="5155"/>
                  <a:pt x="15035" y="4909"/>
                </a:cubicBezTo>
                <a:cubicBezTo>
                  <a:pt x="15035" y="3436"/>
                  <a:pt x="14188" y="2455"/>
                  <a:pt x="12918" y="2455"/>
                </a:cubicBezTo>
                <a:cubicBezTo>
                  <a:pt x="11859" y="2455"/>
                  <a:pt x="10800" y="3436"/>
                  <a:pt x="10800" y="4909"/>
                </a:cubicBezTo>
                <a:cubicBezTo>
                  <a:pt x="10800" y="5400"/>
                  <a:pt x="11012" y="6136"/>
                  <a:pt x="11224" y="6382"/>
                </a:cubicBezTo>
                <a:cubicBezTo>
                  <a:pt x="7412" y="12518"/>
                  <a:pt x="7412" y="12518"/>
                  <a:pt x="7412" y="12518"/>
                </a:cubicBezTo>
                <a:cubicBezTo>
                  <a:pt x="7200" y="12518"/>
                  <a:pt x="6776" y="12518"/>
                  <a:pt x="6565" y="12518"/>
                </a:cubicBezTo>
                <a:cubicBezTo>
                  <a:pt x="5294" y="12518"/>
                  <a:pt x="4447" y="13500"/>
                  <a:pt x="4447" y="14973"/>
                </a:cubicBezTo>
                <a:cubicBezTo>
                  <a:pt x="4447" y="16200"/>
                  <a:pt x="5294" y="17427"/>
                  <a:pt x="6565" y="17427"/>
                </a:cubicBezTo>
                <a:close/>
                <a:moveTo>
                  <a:pt x="20541" y="10555"/>
                </a:moveTo>
                <a:cubicBezTo>
                  <a:pt x="20541" y="11291"/>
                  <a:pt x="19906" y="12027"/>
                  <a:pt x="19271" y="12027"/>
                </a:cubicBezTo>
                <a:cubicBezTo>
                  <a:pt x="18635" y="12027"/>
                  <a:pt x="18212" y="11291"/>
                  <a:pt x="18212" y="10555"/>
                </a:cubicBezTo>
                <a:cubicBezTo>
                  <a:pt x="18212" y="9818"/>
                  <a:pt x="18635" y="9327"/>
                  <a:pt x="19271" y="9327"/>
                </a:cubicBezTo>
                <a:cubicBezTo>
                  <a:pt x="19906" y="9327"/>
                  <a:pt x="20541" y="9818"/>
                  <a:pt x="20541" y="10555"/>
                </a:cubicBezTo>
                <a:close/>
                <a:moveTo>
                  <a:pt x="12918" y="3682"/>
                </a:moveTo>
                <a:cubicBezTo>
                  <a:pt x="13553" y="3682"/>
                  <a:pt x="14188" y="4173"/>
                  <a:pt x="14188" y="4909"/>
                </a:cubicBezTo>
                <a:cubicBezTo>
                  <a:pt x="14188" y="5645"/>
                  <a:pt x="13553" y="6382"/>
                  <a:pt x="12918" y="6382"/>
                </a:cubicBezTo>
                <a:cubicBezTo>
                  <a:pt x="12282" y="6382"/>
                  <a:pt x="11859" y="5645"/>
                  <a:pt x="11859" y="4909"/>
                </a:cubicBezTo>
                <a:cubicBezTo>
                  <a:pt x="11859" y="4173"/>
                  <a:pt x="12282" y="3682"/>
                  <a:pt x="12918" y="3682"/>
                </a:cubicBezTo>
                <a:close/>
                <a:moveTo>
                  <a:pt x="6565" y="13500"/>
                </a:moveTo>
                <a:cubicBezTo>
                  <a:pt x="7200" y="13500"/>
                  <a:pt x="7624" y="14236"/>
                  <a:pt x="7624" y="14973"/>
                </a:cubicBezTo>
                <a:cubicBezTo>
                  <a:pt x="7624" y="15709"/>
                  <a:pt x="7200" y="16200"/>
                  <a:pt x="6565" y="16200"/>
                </a:cubicBezTo>
                <a:cubicBezTo>
                  <a:pt x="5929" y="16200"/>
                  <a:pt x="5294" y="15709"/>
                  <a:pt x="5294" y="14973"/>
                </a:cubicBezTo>
                <a:cubicBezTo>
                  <a:pt x="5294" y="14236"/>
                  <a:pt x="5929" y="13500"/>
                  <a:pt x="6565" y="13500"/>
                </a:cubicBezTo>
                <a:close/>
                <a:moveTo>
                  <a:pt x="21600" y="21109"/>
                </a:moveTo>
                <a:cubicBezTo>
                  <a:pt x="21600" y="21355"/>
                  <a:pt x="21388" y="21600"/>
                  <a:pt x="21176" y="21600"/>
                </a:cubicBezTo>
                <a:cubicBezTo>
                  <a:pt x="2965" y="21600"/>
                  <a:pt x="2965" y="21600"/>
                  <a:pt x="2965" y="21600"/>
                </a:cubicBezTo>
                <a:cubicBezTo>
                  <a:pt x="2753" y="21600"/>
                  <a:pt x="2329" y="21600"/>
                  <a:pt x="2118" y="21109"/>
                </a:cubicBezTo>
                <a:cubicBezTo>
                  <a:pt x="1694" y="20864"/>
                  <a:pt x="1482" y="20373"/>
                  <a:pt x="1482" y="19882"/>
                </a:cubicBezTo>
                <a:cubicBezTo>
                  <a:pt x="1482" y="18900"/>
                  <a:pt x="1482" y="18900"/>
                  <a:pt x="1482" y="18900"/>
                </a:cubicBezTo>
                <a:cubicBezTo>
                  <a:pt x="635" y="18900"/>
                  <a:pt x="635" y="18900"/>
                  <a:pt x="635" y="18900"/>
                </a:cubicBezTo>
                <a:cubicBezTo>
                  <a:pt x="212" y="18900"/>
                  <a:pt x="0" y="18655"/>
                  <a:pt x="0" y="18409"/>
                </a:cubicBezTo>
                <a:cubicBezTo>
                  <a:pt x="0" y="18164"/>
                  <a:pt x="212" y="17918"/>
                  <a:pt x="635" y="17918"/>
                </a:cubicBezTo>
                <a:cubicBezTo>
                  <a:pt x="1482" y="17918"/>
                  <a:pt x="1482" y="17918"/>
                  <a:pt x="1482" y="17918"/>
                </a:cubicBezTo>
                <a:cubicBezTo>
                  <a:pt x="1482" y="15464"/>
                  <a:pt x="1482" y="15464"/>
                  <a:pt x="1482" y="15464"/>
                </a:cubicBezTo>
                <a:cubicBezTo>
                  <a:pt x="635" y="15464"/>
                  <a:pt x="635" y="15464"/>
                  <a:pt x="635" y="15464"/>
                </a:cubicBezTo>
                <a:cubicBezTo>
                  <a:pt x="212" y="15464"/>
                  <a:pt x="0" y="15218"/>
                  <a:pt x="0" y="14727"/>
                </a:cubicBezTo>
                <a:cubicBezTo>
                  <a:pt x="0" y="14482"/>
                  <a:pt x="212" y="14236"/>
                  <a:pt x="635" y="14236"/>
                </a:cubicBezTo>
                <a:cubicBezTo>
                  <a:pt x="1482" y="14236"/>
                  <a:pt x="1482" y="14236"/>
                  <a:pt x="1482" y="14236"/>
                </a:cubicBezTo>
                <a:cubicBezTo>
                  <a:pt x="1482" y="11782"/>
                  <a:pt x="1482" y="11782"/>
                  <a:pt x="1482" y="11782"/>
                </a:cubicBezTo>
                <a:cubicBezTo>
                  <a:pt x="635" y="11782"/>
                  <a:pt x="635" y="11782"/>
                  <a:pt x="635" y="11782"/>
                </a:cubicBezTo>
                <a:cubicBezTo>
                  <a:pt x="212" y="11782"/>
                  <a:pt x="0" y="11536"/>
                  <a:pt x="0" y="11291"/>
                </a:cubicBezTo>
                <a:cubicBezTo>
                  <a:pt x="0" y="11045"/>
                  <a:pt x="212" y="10800"/>
                  <a:pt x="635" y="10800"/>
                </a:cubicBezTo>
                <a:cubicBezTo>
                  <a:pt x="1482" y="10800"/>
                  <a:pt x="1482" y="10800"/>
                  <a:pt x="1482" y="10800"/>
                </a:cubicBezTo>
                <a:cubicBezTo>
                  <a:pt x="1482" y="8345"/>
                  <a:pt x="1482" y="8345"/>
                  <a:pt x="1482" y="8345"/>
                </a:cubicBezTo>
                <a:cubicBezTo>
                  <a:pt x="635" y="8345"/>
                  <a:pt x="635" y="8345"/>
                  <a:pt x="635" y="8345"/>
                </a:cubicBezTo>
                <a:cubicBezTo>
                  <a:pt x="212" y="8345"/>
                  <a:pt x="0" y="8100"/>
                  <a:pt x="0" y="7855"/>
                </a:cubicBezTo>
                <a:cubicBezTo>
                  <a:pt x="0" y="7364"/>
                  <a:pt x="212" y="7118"/>
                  <a:pt x="635" y="7118"/>
                </a:cubicBezTo>
                <a:cubicBezTo>
                  <a:pt x="1482" y="7118"/>
                  <a:pt x="1482" y="7118"/>
                  <a:pt x="1482" y="7118"/>
                </a:cubicBezTo>
                <a:cubicBezTo>
                  <a:pt x="1482" y="4664"/>
                  <a:pt x="1482" y="4664"/>
                  <a:pt x="1482" y="4664"/>
                </a:cubicBezTo>
                <a:cubicBezTo>
                  <a:pt x="635" y="4664"/>
                  <a:pt x="635" y="4664"/>
                  <a:pt x="635" y="4664"/>
                </a:cubicBezTo>
                <a:cubicBezTo>
                  <a:pt x="212" y="4664"/>
                  <a:pt x="0" y="4418"/>
                  <a:pt x="0" y="4173"/>
                </a:cubicBezTo>
                <a:cubicBezTo>
                  <a:pt x="0" y="3927"/>
                  <a:pt x="212" y="3682"/>
                  <a:pt x="635" y="3682"/>
                </a:cubicBezTo>
                <a:cubicBezTo>
                  <a:pt x="1482" y="3682"/>
                  <a:pt x="1482" y="3682"/>
                  <a:pt x="1482" y="3682"/>
                </a:cubicBezTo>
                <a:cubicBezTo>
                  <a:pt x="1482" y="982"/>
                  <a:pt x="1482" y="982"/>
                  <a:pt x="1482" y="982"/>
                </a:cubicBezTo>
                <a:cubicBezTo>
                  <a:pt x="635" y="982"/>
                  <a:pt x="635" y="982"/>
                  <a:pt x="635" y="982"/>
                </a:cubicBezTo>
                <a:cubicBezTo>
                  <a:pt x="212" y="982"/>
                  <a:pt x="0" y="736"/>
                  <a:pt x="0" y="491"/>
                </a:cubicBezTo>
                <a:cubicBezTo>
                  <a:pt x="0" y="245"/>
                  <a:pt x="212" y="0"/>
                  <a:pt x="635" y="0"/>
                </a:cubicBezTo>
                <a:cubicBezTo>
                  <a:pt x="2118" y="0"/>
                  <a:pt x="2118" y="0"/>
                  <a:pt x="2118" y="0"/>
                </a:cubicBezTo>
                <a:cubicBezTo>
                  <a:pt x="2329" y="0"/>
                  <a:pt x="2541" y="245"/>
                  <a:pt x="2541" y="491"/>
                </a:cubicBezTo>
                <a:cubicBezTo>
                  <a:pt x="2541" y="19882"/>
                  <a:pt x="2541" y="19882"/>
                  <a:pt x="2541" y="19882"/>
                </a:cubicBezTo>
                <a:cubicBezTo>
                  <a:pt x="2541" y="20127"/>
                  <a:pt x="2541" y="20373"/>
                  <a:pt x="2753" y="20373"/>
                </a:cubicBezTo>
                <a:cubicBezTo>
                  <a:pt x="2753" y="20618"/>
                  <a:pt x="2965" y="20618"/>
                  <a:pt x="2965" y="20618"/>
                </a:cubicBezTo>
                <a:cubicBezTo>
                  <a:pt x="21176" y="20618"/>
                  <a:pt x="21176" y="20618"/>
                  <a:pt x="21176" y="20618"/>
                </a:cubicBezTo>
                <a:cubicBezTo>
                  <a:pt x="21388" y="20618"/>
                  <a:pt x="21600" y="20864"/>
                  <a:pt x="21600" y="21109"/>
                </a:cubicBezTo>
                <a:close/>
                <a:moveTo>
                  <a:pt x="21600" y="21109"/>
                </a:moveTo>
                <a:cubicBezTo>
                  <a:pt x="21600" y="21109"/>
                  <a:pt x="21600" y="21109"/>
                  <a:pt x="21600" y="21109"/>
                </a:cubicBezTo>
              </a:path>
            </a:pathLst>
          </a:custGeom>
          <a:solidFill>
            <a:srgbClr val="404040"/>
          </a:solidFill>
          <a:ln w="12700">
            <a:miter lim="400000"/>
          </a:ln>
        </p:spPr>
        <p:txBody>
          <a:bodyPr lIns="81279" tIns="81279" rIns="81279" bIns="81279"/>
          <a:lstStyle/>
          <a:p>
            <a:endParaRPr sz="1200"/>
          </a:p>
        </p:txBody>
      </p:sp>
      <p:sp>
        <p:nvSpPr>
          <p:cNvPr id="66" name="Shape">
            <a:extLst>
              <a:ext uri="{FF2B5EF4-FFF2-40B4-BE49-F238E27FC236}">
                <a16:creationId xmlns:a16="http://schemas.microsoft.com/office/drawing/2014/main" id="{DC73BB0C-5FB7-AC28-3183-0A8B15B64A2B}"/>
              </a:ext>
            </a:extLst>
          </p:cNvPr>
          <p:cNvSpPr>
            <a:spLocks noChangeAspect="1"/>
          </p:cNvSpPr>
          <p:nvPr/>
        </p:nvSpPr>
        <p:spPr>
          <a:xfrm>
            <a:off x="7137529" y="2174200"/>
            <a:ext cx="838071" cy="696000"/>
          </a:xfrm>
          <a:custGeom>
            <a:avLst/>
            <a:gdLst/>
            <a:ahLst/>
            <a:cxnLst>
              <a:cxn ang="0">
                <a:pos x="wd2" y="hd2"/>
              </a:cxn>
              <a:cxn ang="5400000">
                <a:pos x="wd2" y="hd2"/>
              </a:cxn>
              <a:cxn ang="10800000">
                <a:pos x="wd2" y="hd2"/>
              </a:cxn>
              <a:cxn ang="16200000">
                <a:pos x="wd2" y="hd2"/>
              </a:cxn>
            </a:cxnLst>
            <a:rect l="0" t="0" r="r" b="b"/>
            <a:pathLst>
              <a:path w="21600" h="21600" extrusionOk="0">
                <a:moveTo>
                  <a:pt x="21270" y="19224"/>
                </a:moveTo>
                <a:cubicBezTo>
                  <a:pt x="20116" y="19224"/>
                  <a:pt x="20116" y="19224"/>
                  <a:pt x="20116" y="19224"/>
                </a:cubicBezTo>
                <a:cubicBezTo>
                  <a:pt x="20116" y="5400"/>
                  <a:pt x="20116" y="5400"/>
                  <a:pt x="20116" y="5400"/>
                </a:cubicBezTo>
                <a:cubicBezTo>
                  <a:pt x="20116" y="4752"/>
                  <a:pt x="19621" y="4320"/>
                  <a:pt x="19292" y="4320"/>
                </a:cubicBezTo>
                <a:cubicBezTo>
                  <a:pt x="18302" y="4320"/>
                  <a:pt x="18302" y="4320"/>
                  <a:pt x="18302" y="4320"/>
                </a:cubicBezTo>
                <a:cubicBezTo>
                  <a:pt x="17808" y="6048"/>
                  <a:pt x="17808" y="6048"/>
                  <a:pt x="17808" y="6048"/>
                </a:cubicBezTo>
                <a:cubicBezTo>
                  <a:pt x="18632" y="6048"/>
                  <a:pt x="18632" y="6048"/>
                  <a:pt x="18632" y="6048"/>
                </a:cubicBezTo>
                <a:cubicBezTo>
                  <a:pt x="18632" y="18360"/>
                  <a:pt x="18632" y="18360"/>
                  <a:pt x="18632" y="18360"/>
                </a:cubicBezTo>
                <a:cubicBezTo>
                  <a:pt x="2968" y="18360"/>
                  <a:pt x="2968" y="18360"/>
                  <a:pt x="2968" y="18360"/>
                </a:cubicBezTo>
                <a:cubicBezTo>
                  <a:pt x="2968" y="6048"/>
                  <a:pt x="2968" y="6048"/>
                  <a:pt x="2968" y="6048"/>
                </a:cubicBezTo>
                <a:cubicBezTo>
                  <a:pt x="5111" y="6048"/>
                  <a:pt x="5111" y="6048"/>
                  <a:pt x="5111" y="6048"/>
                </a:cubicBezTo>
                <a:cubicBezTo>
                  <a:pt x="6760" y="4320"/>
                  <a:pt x="6760" y="4320"/>
                  <a:pt x="6760" y="4320"/>
                </a:cubicBezTo>
                <a:cubicBezTo>
                  <a:pt x="2473" y="4320"/>
                  <a:pt x="2473" y="4320"/>
                  <a:pt x="2473" y="4320"/>
                </a:cubicBezTo>
                <a:cubicBezTo>
                  <a:pt x="1979" y="4320"/>
                  <a:pt x="1649" y="4752"/>
                  <a:pt x="1649" y="5400"/>
                </a:cubicBezTo>
                <a:cubicBezTo>
                  <a:pt x="1649" y="19224"/>
                  <a:pt x="1649" y="19224"/>
                  <a:pt x="1649" y="19224"/>
                </a:cubicBezTo>
                <a:cubicBezTo>
                  <a:pt x="495" y="19224"/>
                  <a:pt x="495" y="19224"/>
                  <a:pt x="495" y="19224"/>
                </a:cubicBezTo>
                <a:cubicBezTo>
                  <a:pt x="165" y="19224"/>
                  <a:pt x="0" y="19440"/>
                  <a:pt x="0" y="19656"/>
                </a:cubicBezTo>
                <a:cubicBezTo>
                  <a:pt x="0" y="20736"/>
                  <a:pt x="824" y="21600"/>
                  <a:pt x="1649" y="21600"/>
                </a:cubicBezTo>
                <a:cubicBezTo>
                  <a:pt x="14510" y="21600"/>
                  <a:pt x="14510" y="21600"/>
                  <a:pt x="14510" y="21600"/>
                </a:cubicBezTo>
                <a:cubicBezTo>
                  <a:pt x="14510" y="20736"/>
                  <a:pt x="14510" y="20736"/>
                  <a:pt x="14510" y="20736"/>
                </a:cubicBezTo>
                <a:cubicBezTo>
                  <a:pt x="14510" y="20520"/>
                  <a:pt x="14675" y="20304"/>
                  <a:pt x="15005" y="20304"/>
                </a:cubicBezTo>
                <a:cubicBezTo>
                  <a:pt x="15169" y="20304"/>
                  <a:pt x="15499" y="20520"/>
                  <a:pt x="15499" y="20736"/>
                </a:cubicBezTo>
                <a:cubicBezTo>
                  <a:pt x="15499" y="21600"/>
                  <a:pt x="15499" y="21600"/>
                  <a:pt x="15499" y="21600"/>
                </a:cubicBezTo>
                <a:cubicBezTo>
                  <a:pt x="16159" y="21600"/>
                  <a:pt x="16159" y="21600"/>
                  <a:pt x="16159" y="21600"/>
                </a:cubicBezTo>
                <a:cubicBezTo>
                  <a:pt x="16159" y="20736"/>
                  <a:pt x="16159" y="20736"/>
                  <a:pt x="16159" y="20736"/>
                </a:cubicBezTo>
                <a:cubicBezTo>
                  <a:pt x="16159" y="20520"/>
                  <a:pt x="16324" y="20304"/>
                  <a:pt x="16653" y="20304"/>
                </a:cubicBezTo>
                <a:cubicBezTo>
                  <a:pt x="16818" y="20304"/>
                  <a:pt x="16983" y="20520"/>
                  <a:pt x="16983" y="20736"/>
                </a:cubicBezTo>
                <a:cubicBezTo>
                  <a:pt x="16983" y="21600"/>
                  <a:pt x="16983" y="21600"/>
                  <a:pt x="16983" y="21600"/>
                </a:cubicBezTo>
                <a:cubicBezTo>
                  <a:pt x="19951" y="21600"/>
                  <a:pt x="19951" y="21600"/>
                  <a:pt x="19951" y="21600"/>
                </a:cubicBezTo>
                <a:cubicBezTo>
                  <a:pt x="20776" y="21600"/>
                  <a:pt x="21600" y="20736"/>
                  <a:pt x="21600" y="19656"/>
                </a:cubicBezTo>
                <a:cubicBezTo>
                  <a:pt x="21600" y="19440"/>
                  <a:pt x="21435" y="19224"/>
                  <a:pt x="21270" y="19224"/>
                </a:cubicBezTo>
                <a:close/>
                <a:moveTo>
                  <a:pt x="5111" y="8424"/>
                </a:moveTo>
                <a:cubicBezTo>
                  <a:pt x="7915" y="5832"/>
                  <a:pt x="7915" y="5832"/>
                  <a:pt x="7915" y="5832"/>
                </a:cubicBezTo>
                <a:cubicBezTo>
                  <a:pt x="9728" y="8856"/>
                  <a:pt x="9728" y="8856"/>
                  <a:pt x="9728" y="8856"/>
                </a:cubicBezTo>
                <a:cubicBezTo>
                  <a:pt x="10058" y="9288"/>
                  <a:pt x="10058" y="9288"/>
                  <a:pt x="10058" y="9288"/>
                </a:cubicBezTo>
                <a:cubicBezTo>
                  <a:pt x="10388" y="8856"/>
                  <a:pt x="10388" y="8856"/>
                  <a:pt x="10388" y="8856"/>
                </a:cubicBezTo>
                <a:cubicBezTo>
                  <a:pt x="15499" y="4320"/>
                  <a:pt x="15499" y="4320"/>
                  <a:pt x="15499" y="4320"/>
                </a:cubicBezTo>
                <a:cubicBezTo>
                  <a:pt x="16324" y="5616"/>
                  <a:pt x="16324" y="5616"/>
                  <a:pt x="16324" y="5616"/>
                </a:cubicBezTo>
                <a:cubicBezTo>
                  <a:pt x="16489" y="5616"/>
                  <a:pt x="16489" y="5832"/>
                  <a:pt x="16489" y="5832"/>
                </a:cubicBezTo>
                <a:cubicBezTo>
                  <a:pt x="16489" y="5832"/>
                  <a:pt x="16489" y="5832"/>
                  <a:pt x="16653" y="5616"/>
                </a:cubicBezTo>
                <a:cubicBezTo>
                  <a:pt x="16653" y="5616"/>
                  <a:pt x="16653" y="5616"/>
                  <a:pt x="16653" y="5616"/>
                </a:cubicBezTo>
                <a:cubicBezTo>
                  <a:pt x="18302" y="216"/>
                  <a:pt x="18302" y="216"/>
                  <a:pt x="18302" y="216"/>
                </a:cubicBezTo>
                <a:cubicBezTo>
                  <a:pt x="18467" y="216"/>
                  <a:pt x="18467" y="216"/>
                  <a:pt x="18302" y="0"/>
                </a:cubicBezTo>
                <a:cubicBezTo>
                  <a:pt x="18302" y="0"/>
                  <a:pt x="18302" y="0"/>
                  <a:pt x="18137" y="0"/>
                </a:cubicBezTo>
                <a:cubicBezTo>
                  <a:pt x="18137" y="0"/>
                  <a:pt x="18137" y="0"/>
                  <a:pt x="18137" y="0"/>
                </a:cubicBezTo>
                <a:cubicBezTo>
                  <a:pt x="13850" y="1080"/>
                  <a:pt x="13850" y="1080"/>
                  <a:pt x="13850" y="1080"/>
                </a:cubicBezTo>
                <a:cubicBezTo>
                  <a:pt x="13850" y="1080"/>
                  <a:pt x="13850" y="1080"/>
                  <a:pt x="13685" y="1296"/>
                </a:cubicBezTo>
                <a:cubicBezTo>
                  <a:pt x="13685" y="1296"/>
                  <a:pt x="13685" y="1512"/>
                  <a:pt x="13850" y="1512"/>
                </a:cubicBezTo>
                <a:cubicBezTo>
                  <a:pt x="14510" y="2808"/>
                  <a:pt x="14510" y="2808"/>
                  <a:pt x="14510" y="2808"/>
                </a:cubicBezTo>
                <a:cubicBezTo>
                  <a:pt x="10058" y="7776"/>
                  <a:pt x="10058" y="7776"/>
                  <a:pt x="10058" y="7776"/>
                </a:cubicBezTo>
                <a:cubicBezTo>
                  <a:pt x="8079" y="5184"/>
                  <a:pt x="8079" y="5184"/>
                  <a:pt x="8079" y="5184"/>
                </a:cubicBezTo>
                <a:cubicBezTo>
                  <a:pt x="7915" y="4968"/>
                  <a:pt x="7915" y="4968"/>
                  <a:pt x="7915" y="4968"/>
                </a:cubicBezTo>
                <a:cubicBezTo>
                  <a:pt x="7750" y="4968"/>
                  <a:pt x="7750" y="4968"/>
                  <a:pt x="7750" y="4968"/>
                </a:cubicBezTo>
                <a:cubicBezTo>
                  <a:pt x="4947" y="7992"/>
                  <a:pt x="4947" y="7992"/>
                  <a:pt x="4947" y="7992"/>
                </a:cubicBezTo>
                <a:cubicBezTo>
                  <a:pt x="4947" y="8208"/>
                  <a:pt x="5111" y="8208"/>
                  <a:pt x="5111" y="8424"/>
                </a:cubicBezTo>
                <a:close/>
                <a:moveTo>
                  <a:pt x="11212" y="14688"/>
                </a:moveTo>
                <a:cubicBezTo>
                  <a:pt x="11212" y="16632"/>
                  <a:pt x="11212" y="16632"/>
                  <a:pt x="11212" y="16632"/>
                </a:cubicBezTo>
                <a:cubicBezTo>
                  <a:pt x="11212" y="16848"/>
                  <a:pt x="11377" y="17064"/>
                  <a:pt x="11707" y="17064"/>
                </a:cubicBezTo>
                <a:cubicBezTo>
                  <a:pt x="11872" y="17064"/>
                  <a:pt x="12037" y="16848"/>
                  <a:pt x="12037" y="16632"/>
                </a:cubicBezTo>
                <a:cubicBezTo>
                  <a:pt x="12037" y="14688"/>
                  <a:pt x="12037" y="14688"/>
                  <a:pt x="12037" y="14688"/>
                </a:cubicBezTo>
                <a:cubicBezTo>
                  <a:pt x="12037" y="14256"/>
                  <a:pt x="11872" y="14040"/>
                  <a:pt x="11707" y="14040"/>
                </a:cubicBezTo>
                <a:cubicBezTo>
                  <a:pt x="11377" y="14040"/>
                  <a:pt x="11212" y="14256"/>
                  <a:pt x="11212" y="14688"/>
                </a:cubicBezTo>
                <a:close/>
                <a:moveTo>
                  <a:pt x="10058" y="11664"/>
                </a:moveTo>
                <a:cubicBezTo>
                  <a:pt x="9728" y="11664"/>
                  <a:pt x="9563" y="11880"/>
                  <a:pt x="9563" y="12312"/>
                </a:cubicBezTo>
                <a:cubicBezTo>
                  <a:pt x="9563" y="16632"/>
                  <a:pt x="9563" y="16632"/>
                  <a:pt x="9563" y="16632"/>
                </a:cubicBezTo>
                <a:cubicBezTo>
                  <a:pt x="9563" y="16848"/>
                  <a:pt x="9728" y="17064"/>
                  <a:pt x="10058" y="17064"/>
                </a:cubicBezTo>
                <a:cubicBezTo>
                  <a:pt x="10223" y="17064"/>
                  <a:pt x="10388" y="16848"/>
                  <a:pt x="10388" y="16632"/>
                </a:cubicBezTo>
                <a:cubicBezTo>
                  <a:pt x="10388" y="12312"/>
                  <a:pt x="10388" y="12312"/>
                  <a:pt x="10388" y="12312"/>
                </a:cubicBezTo>
                <a:cubicBezTo>
                  <a:pt x="10388" y="11880"/>
                  <a:pt x="10223" y="11664"/>
                  <a:pt x="10058" y="11664"/>
                </a:cubicBezTo>
                <a:close/>
                <a:moveTo>
                  <a:pt x="7915" y="14688"/>
                </a:moveTo>
                <a:cubicBezTo>
                  <a:pt x="7915" y="16632"/>
                  <a:pt x="7915" y="16632"/>
                  <a:pt x="7915" y="16632"/>
                </a:cubicBezTo>
                <a:cubicBezTo>
                  <a:pt x="7915" y="16848"/>
                  <a:pt x="8079" y="17064"/>
                  <a:pt x="8409" y="17064"/>
                </a:cubicBezTo>
                <a:cubicBezTo>
                  <a:pt x="8574" y="17064"/>
                  <a:pt x="8739" y="16848"/>
                  <a:pt x="8739" y="16632"/>
                </a:cubicBezTo>
                <a:cubicBezTo>
                  <a:pt x="8739" y="14688"/>
                  <a:pt x="8739" y="14688"/>
                  <a:pt x="8739" y="14688"/>
                </a:cubicBezTo>
                <a:cubicBezTo>
                  <a:pt x="8739" y="14256"/>
                  <a:pt x="8574" y="14040"/>
                  <a:pt x="8409" y="14040"/>
                </a:cubicBezTo>
                <a:cubicBezTo>
                  <a:pt x="8079" y="14040"/>
                  <a:pt x="7915" y="14256"/>
                  <a:pt x="7915" y="14688"/>
                </a:cubicBezTo>
                <a:close/>
                <a:moveTo>
                  <a:pt x="6266" y="12312"/>
                </a:moveTo>
                <a:cubicBezTo>
                  <a:pt x="6266" y="16632"/>
                  <a:pt x="6266" y="16632"/>
                  <a:pt x="6266" y="16632"/>
                </a:cubicBezTo>
                <a:cubicBezTo>
                  <a:pt x="6266" y="16848"/>
                  <a:pt x="6431" y="17064"/>
                  <a:pt x="6760" y="17064"/>
                </a:cubicBezTo>
                <a:cubicBezTo>
                  <a:pt x="6925" y="17064"/>
                  <a:pt x="7090" y="16848"/>
                  <a:pt x="7090" y="16632"/>
                </a:cubicBezTo>
                <a:cubicBezTo>
                  <a:pt x="7090" y="12312"/>
                  <a:pt x="7090" y="12312"/>
                  <a:pt x="7090" y="12312"/>
                </a:cubicBezTo>
                <a:cubicBezTo>
                  <a:pt x="7090" y="11880"/>
                  <a:pt x="6925" y="11664"/>
                  <a:pt x="6760" y="11664"/>
                </a:cubicBezTo>
                <a:cubicBezTo>
                  <a:pt x="6431" y="11664"/>
                  <a:pt x="6266" y="11880"/>
                  <a:pt x="6266" y="12312"/>
                </a:cubicBezTo>
                <a:close/>
                <a:moveTo>
                  <a:pt x="4947" y="10152"/>
                </a:moveTo>
                <a:cubicBezTo>
                  <a:pt x="4947" y="10152"/>
                  <a:pt x="4947" y="10368"/>
                  <a:pt x="4782" y="10368"/>
                </a:cubicBezTo>
                <a:cubicBezTo>
                  <a:pt x="4782" y="10368"/>
                  <a:pt x="4617" y="10584"/>
                  <a:pt x="4617" y="10800"/>
                </a:cubicBezTo>
                <a:cubicBezTo>
                  <a:pt x="4617" y="16632"/>
                  <a:pt x="4617" y="16632"/>
                  <a:pt x="4617" y="16632"/>
                </a:cubicBezTo>
                <a:cubicBezTo>
                  <a:pt x="4617" y="16848"/>
                  <a:pt x="4782" y="17064"/>
                  <a:pt x="5111" y="17064"/>
                </a:cubicBezTo>
                <a:cubicBezTo>
                  <a:pt x="5276" y="17064"/>
                  <a:pt x="5606" y="16848"/>
                  <a:pt x="5606" y="16632"/>
                </a:cubicBezTo>
                <a:cubicBezTo>
                  <a:pt x="5606" y="10800"/>
                  <a:pt x="5606" y="10800"/>
                  <a:pt x="5606" y="10800"/>
                </a:cubicBezTo>
                <a:cubicBezTo>
                  <a:pt x="5606" y="10584"/>
                  <a:pt x="5276" y="10152"/>
                  <a:pt x="5111" y="10152"/>
                </a:cubicBezTo>
                <a:cubicBezTo>
                  <a:pt x="5111" y="10152"/>
                  <a:pt x="4947" y="10152"/>
                  <a:pt x="4947" y="10152"/>
                </a:cubicBezTo>
                <a:close/>
                <a:moveTo>
                  <a:pt x="17148" y="13176"/>
                </a:moveTo>
                <a:cubicBezTo>
                  <a:pt x="15169" y="13176"/>
                  <a:pt x="15169" y="13176"/>
                  <a:pt x="15169" y="13176"/>
                </a:cubicBezTo>
                <a:cubicBezTo>
                  <a:pt x="15005" y="13176"/>
                  <a:pt x="14840" y="13392"/>
                  <a:pt x="14840" y="13608"/>
                </a:cubicBezTo>
                <a:cubicBezTo>
                  <a:pt x="14840" y="14040"/>
                  <a:pt x="15005" y="14256"/>
                  <a:pt x="15169" y="14256"/>
                </a:cubicBezTo>
                <a:cubicBezTo>
                  <a:pt x="17148" y="14256"/>
                  <a:pt x="17148" y="14256"/>
                  <a:pt x="17148" y="14256"/>
                </a:cubicBezTo>
                <a:cubicBezTo>
                  <a:pt x="17478" y="14256"/>
                  <a:pt x="17643" y="14040"/>
                  <a:pt x="17643" y="13608"/>
                </a:cubicBezTo>
                <a:cubicBezTo>
                  <a:pt x="17643" y="13392"/>
                  <a:pt x="17478" y="13176"/>
                  <a:pt x="17148" y="13176"/>
                </a:cubicBezTo>
                <a:close/>
                <a:moveTo>
                  <a:pt x="17148" y="15552"/>
                </a:moveTo>
                <a:cubicBezTo>
                  <a:pt x="15169" y="15552"/>
                  <a:pt x="15169" y="15552"/>
                  <a:pt x="15169" y="15552"/>
                </a:cubicBezTo>
                <a:cubicBezTo>
                  <a:pt x="15005" y="15552"/>
                  <a:pt x="14840" y="15768"/>
                  <a:pt x="14840" y="16200"/>
                </a:cubicBezTo>
                <a:cubicBezTo>
                  <a:pt x="14840" y="16416"/>
                  <a:pt x="15005" y="16848"/>
                  <a:pt x="15169" y="16848"/>
                </a:cubicBezTo>
                <a:cubicBezTo>
                  <a:pt x="17148" y="16848"/>
                  <a:pt x="17148" y="16848"/>
                  <a:pt x="17148" y="16848"/>
                </a:cubicBezTo>
                <a:cubicBezTo>
                  <a:pt x="17478" y="16848"/>
                  <a:pt x="17643" y="16416"/>
                  <a:pt x="17643" y="16200"/>
                </a:cubicBezTo>
                <a:cubicBezTo>
                  <a:pt x="17643" y="15768"/>
                  <a:pt x="17478" y="15552"/>
                  <a:pt x="17148" y="15552"/>
                </a:cubicBezTo>
                <a:close/>
              </a:path>
            </a:pathLst>
          </a:custGeom>
          <a:solidFill>
            <a:srgbClr val="404040"/>
          </a:solidFill>
          <a:ln w="12700">
            <a:miter lim="400000"/>
          </a:ln>
        </p:spPr>
        <p:txBody>
          <a:bodyPr lIns="81279" tIns="81279" rIns="81279" bIns="81279"/>
          <a:lstStyle/>
          <a:p>
            <a:endParaRPr sz="1200"/>
          </a:p>
        </p:txBody>
      </p:sp>
      <p:pic>
        <p:nvPicPr>
          <p:cNvPr id="2" name="Picture 1" descr="A blue and black logo&#10;&#10;Description automatically generated">
            <a:extLst>
              <a:ext uri="{FF2B5EF4-FFF2-40B4-BE49-F238E27FC236}">
                <a16:creationId xmlns:a16="http://schemas.microsoft.com/office/drawing/2014/main" id="{61857A14-3476-CFBE-C8D7-A0ADB5E57EC2}"/>
              </a:ext>
            </a:extLst>
          </p:cNvPr>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4" name="Straight Connector 3">
            <a:extLst>
              <a:ext uri="{FF2B5EF4-FFF2-40B4-BE49-F238E27FC236}">
                <a16:creationId xmlns:a16="http://schemas.microsoft.com/office/drawing/2014/main" id="{517F2E05-EFF5-99E7-DE78-8DBA69120F5F}"/>
              </a:ext>
            </a:extLst>
          </p:cNvPr>
          <p:cNvCxnSpPr/>
          <p:nvPr/>
        </p:nvCxnSpPr>
        <p:spPr>
          <a:xfrm>
            <a:off x="1879600" y="1498600"/>
            <a:ext cx="8585200" cy="0"/>
          </a:xfrm>
          <a:prstGeom prst="line">
            <a:avLst/>
          </a:prstGeom>
          <a:ln w="38100">
            <a:solidFill>
              <a:srgbClr val="374556"/>
            </a:solidFill>
          </a:ln>
        </p:spPr>
        <p:style>
          <a:lnRef idx="1">
            <a:schemeClr val="accent1"/>
          </a:lnRef>
          <a:fillRef idx="0">
            <a:schemeClr val="accent1"/>
          </a:fillRef>
          <a:effectRef idx="0">
            <a:schemeClr val="accent1"/>
          </a:effectRef>
          <a:fontRef idx="minor">
            <a:schemeClr val="tx1"/>
          </a:fontRef>
        </p:style>
      </p:cxnSp>
      <p:sp>
        <p:nvSpPr>
          <p:cNvPr id="5" name="Freeform 6">
            <a:extLst>
              <a:ext uri="{FF2B5EF4-FFF2-40B4-BE49-F238E27FC236}">
                <a16:creationId xmlns:a16="http://schemas.microsoft.com/office/drawing/2014/main" id="{4E6766B8-B3A5-C46C-2447-128FA5AB60DD}"/>
              </a:ext>
            </a:extLst>
          </p:cNvPr>
          <p:cNvSpPr/>
          <p:nvPr/>
        </p:nvSpPr>
        <p:spPr>
          <a:xfrm flipH="1">
            <a:off x="5665670" y="4210760"/>
            <a:ext cx="1097307" cy="246740"/>
          </a:xfrm>
          <a:custGeom>
            <a:avLst/>
            <a:gdLst/>
            <a:ahLst/>
            <a:cxnLst/>
            <a:rect l="l" t="t" r="r" b="b"/>
            <a:pathLst>
              <a:path w="2944100" h="1014578">
                <a:moveTo>
                  <a:pt x="2944100" y="0"/>
                </a:moveTo>
                <a:lnTo>
                  <a:pt x="0" y="0"/>
                </a:lnTo>
                <a:lnTo>
                  <a:pt x="0" y="1014578"/>
                </a:lnTo>
                <a:lnTo>
                  <a:pt x="2944100" y="1014578"/>
                </a:lnTo>
                <a:lnTo>
                  <a:pt x="294410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DK"/>
          </a:p>
        </p:txBody>
      </p:sp>
      <p:sp>
        <p:nvSpPr>
          <p:cNvPr id="25" name="TextBox 24">
            <a:extLst>
              <a:ext uri="{FF2B5EF4-FFF2-40B4-BE49-F238E27FC236}">
                <a16:creationId xmlns:a16="http://schemas.microsoft.com/office/drawing/2014/main" id="{824FECF4-11DD-9325-AD88-C8307626231A}"/>
              </a:ext>
            </a:extLst>
          </p:cNvPr>
          <p:cNvSpPr txBox="1"/>
          <p:nvPr/>
        </p:nvSpPr>
        <p:spPr>
          <a:xfrm>
            <a:off x="5588000" y="4511049"/>
            <a:ext cx="2180108" cy="646331"/>
          </a:xfrm>
          <a:prstGeom prst="rect">
            <a:avLst/>
          </a:prstGeom>
          <a:noFill/>
        </p:spPr>
        <p:txBody>
          <a:bodyPr wrap="square" rtlCol="0">
            <a:spAutoFit/>
          </a:bodyPr>
          <a:lstStyle/>
          <a:p>
            <a:r>
              <a:rPr lang="en-GB" dirty="0"/>
              <a:t>Prep must fit to analysis!</a:t>
            </a:r>
          </a:p>
        </p:txBody>
      </p:sp>
    </p:spTree>
    <p:extLst>
      <p:ext uri="{BB962C8B-B14F-4D97-AF65-F5344CB8AC3E}">
        <p14:creationId xmlns:p14="http://schemas.microsoft.com/office/powerpoint/2010/main" val="36386015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1"/>
          <p:cNvGrpSpPr/>
          <p:nvPr/>
        </p:nvGrpSpPr>
        <p:grpSpPr>
          <a:xfrm>
            <a:off x="0" y="2950861"/>
            <a:ext cx="6680820" cy="2176354"/>
            <a:chOff x="0" y="0"/>
            <a:chExt cx="4936713" cy="227113"/>
          </a:xfrm>
        </p:grpSpPr>
        <p:sp>
          <p:nvSpPr>
            <p:cNvPr id="12" name="Freeform 12"/>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3" name="TextBox 13"/>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p:cNvSpPr txBox="1"/>
          <p:nvPr/>
        </p:nvSpPr>
        <p:spPr>
          <a:xfrm>
            <a:off x="549978" y="3270584"/>
            <a:ext cx="5886058" cy="1268361"/>
          </a:xfrm>
          <a:prstGeom prst="rect">
            <a:avLst/>
          </a:prstGeom>
        </p:spPr>
        <p:txBody>
          <a:bodyPr wrap="square" lIns="0" tIns="0" rIns="0" bIns="0" rtlCol="0" anchor="t">
            <a:spAutoFit/>
          </a:bodyPr>
          <a:lstStyle/>
          <a:p>
            <a:pPr>
              <a:lnSpc>
                <a:spcPts val="5205"/>
              </a:lnSpc>
              <a:spcBef>
                <a:spcPct val="0"/>
              </a:spcBef>
            </a:pPr>
            <a:r>
              <a:rPr lang="en-US" sz="3200" b="1" dirty="0">
                <a:solidFill>
                  <a:srgbClr val="404040"/>
                </a:solidFill>
                <a:latin typeface="Helvetica" panose="020B0604020202020204" pitchFamily="34" charset="0"/>
                <a:cs typeface="Helvetica" panose="020B0604020202020204" pitchFamily="34" charset="0"/>
              </a:rPr>
              <a:t>Day 3</a:t>
            </a:r>
          </a:p>
          <a:p>
            <a:pPr>
              <a:lnSpc>
                <a:spcPts val="5205"/>
              </a:lnSpc>
              <a:spcBef>
                <a:spcPct val="0"/>
              </a:spcBef>
            </a:pPr>
            <a:endParaRPr lang="en-US" sz="3200" dirty="0">
              <a:solidFill>
                <a:srgbClr val="404040"/>
              </a:solidFill>
              <a:latin typeface="Montserrat" pitchFamily="2" charset="77"/>
            </a:endParaRPr>
          </a:p>
        </p:txBody>
      </p:sp>
      <p:pic>
        <p:nvPicPr>
          <p:cNvPr id="16" name="Picture 15">
            <a:extLst>
              <a:ext uri="{FF2B5EF4-FFF2-40B4-BE49-F238E27FC236}">
                <a16:creationId xmlns:a16="http://schemas.microsoft.com/office/drawing/2014/main" id="{A53057D5-0825-A3AB-A7EB-B95D7037B53E}"/>
              </a:ext>
            </a:extLst>
          </p:cNvPr>
          <p:cNvPicPr>
            <a:picLocks noChangeAspect="1"/>
          </p:cNvPicPr>
          <p:nvPr/>
        </p:nvPicPr>
        <p:blipFill>
          <a:blip r:embed="rId3"/>
          <a:stretch>
            <a:fillRect/>
          </a:stretch>
        </p:blipFill>
        <p:spPr>
          <a:xfrm>
            <a:off x="8232872" y="863960"/>
            <a:ext cx="3668551" cy="2086900"/>
          </a:xfrm>
          <a:prstGeom prst="rect">
            <a:avLst/>
          </a:prstGeom>
        </p:spPr>
      </p:pic>
      <p:pic>
        <p:nvPicPr>
          <p:cNvPr id="2" name="Picture 1" descr="A blue and black logo&#10;&#10;Description automatically generated">
            <a:extLst>
              <a:ext uri="{FF2B5EF4-FFF2-40B4-BE49-F238E27FC236}">
                <a16:creationId xmlns:a16="http://schemas.microsoft.com/office/drawing/2014/main" id="{9E124161-74F3-43A9-E6CA-8EC8D9FB0229}"/>
              </a:ext>
            </a:extLst>
          </p:cNvPr>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5" name="Picture 4">
            <a:extLst>
              <a:ext uri="{FF2B5EF4-FFF2-40B4-BE49-F238E27FC236}">
                <a16:creationId xmlns:a16="http://schemas.microsoft.com/office/drawing/2014/main" id="{55705B66-5B81-E91D-4CD6-85DC77FBDE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97744" y="3159790"/>
            <a:ext cx="2070256" cy="207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8658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372112" y="724696"/>
            <a:ext cx="7447776"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UNSUPERVISED LEARNING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10096592" cy="4964308"/>
          </a:xfrm>
          <a:prstGeom prst="rect">
            <a:avLst/>
          </a:prstGeom>
        </p:spPr>
        <p:txBody>
          <a:bodyPr wrap="square" lIns="0" tIns="0" rIns="0" bIns="0" rtlCol="0" anchor="t">
            <a:spAutoFit/>
          </a:bodyPr>
          <a:lstStyle/>
          <a:p>
            <a:pPr>
              <a:lnSpc>
                <a:spcPts val="2987"/>
              </a:lnSpc>
            </a:pPr>
            <a:r>
              <a:rPr lang="en-US" sz="1867" dirty="0">
                <a:solidFill>
                  <a:srgbClr val="404040"/>
                </a:solidFill>
                <a:latin typeface="Montserrat" pitchFamily="2" charset="77"/>
              </a:rPr>
              <a:t>What if we have data without labels? We can still do unsupervised learning to investigate questions such as: </a:t>
            </a:r>
          </a:p>
          <a:p>
            <a:pPr>
              <a:lnSpc>
                <a:spcPts val="2987"/>
              </a:lnSpc>
            </a:pPr>
            <a:endParaRPr lang="en-US" sz="1867" dirty="0">
              <a:solidFill>
                <a:srgbClr val="404040"/>
              </a:solidFill>
              <a:latin typeface="Montserrat" pitchFamily="2" charset="77"/>
            </a:endParaRPr>
          </a:p>
          <a:p>
            <a:pPr marL="342900" indent="-342900">
              <a:lnSpc>
                <a:spcPts val="2987"/>
              </a:lnSpc>
              <a:buFont typeface="Arial" panose="020B0604020202020204" pitchFamily="34" charset="0"/>
              <a:buChar char="•"/>
            </a:pPr>
            <a:r>
              <a:rPr lang="en-US" dirty="0">
                <a:solidFill>
                  <a:srgbClr val="404040"/>
                </a:solidFill>
                <a:latin typeface="Montserrat" pitchFamily="2" charset="77"/>
              </a:rPr>
              <a:t>Are there clusters, i.e. groupings, in this dataset?</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What characterizes the members of a cluster?</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Optimal number of clusters?</a:t>
            </a:r>
          </a:p>
          <a:p>
            <a:pPr marL="342900" indent="-342900">
              <a:lnSpc>
                <a:spcPts val="2987"/>
              </a:lnSpc>
              <a:buFont typeface="Arial" panose="020B0604020202020204" pitchFamily="34" charset="0"/>
              <a:buChar char="•"/>
            </a:pPr>
            <a:r>
              <a:rPr lang="en-US" dirty="0">
                <a:solidFill>
                  <a:srgbClr val="404040"/>
                </a:solidFill>
                <a:latin typeface="Montserrat" pitchFamily="2" charset="77"/>
              </a:rPr>
              <a:t>Which cluster does a new data point belong to?</a:t>
            </a:r>
          </a:p>
          <a:p>
            <a:pPr>
              <a:lnSpc>
                <a:spcPts val="2987"/>
              </a:lnSpc>
            </a:pPr>
            <a:endParaRPr lang="en-US" sz="1870"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We answer these questions with clustering techniques.</a:t>
            </a:r>
          </a:p>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 </a:t>
            </a:r>
          </a:p>
          <a:p>
            <a:pPr>
              <a:lnSpc>
                <a:spcPts val="2987"/>
              </a:lnSpc>
            </a:pPr>
            <a:endParaRPr lang="en-US" sz="1867" dirty="0">
              <a:solidFill>
                <a:srgbClr val="404040"/>
              </a:solidFill>
              <a:latin typeface="Montserrat" pitchFamily="2" charset="77"/>
            </a:endParaRPr>
          </a:p>
          <a:p>
            <a:pPr>
              <a:lnSpc>
                <a:spcPts val="2987"/>
              </a:lnSpc>
            </a:pPr>
            <a:endParaRPr lang="en-US" sz="1867" dirty="0">
              <a:solidFill>
                <a:srgbClr val="404040"/>
              </a:solidFill>
              <a:latin typeface="Montserrat" pitchFamily="2" charset="77"/>
            </a:endParaRPr>
          </a:p>
        </p:txBody>
      </p:sp>
      <p:pic>
        <p:nvPicPr>
          <p:cNvPr id="9" name="Picture 8" descr="A graph showing a number of dots&#10;&#10;Description automatically generated with medium confidence">
            <a:extLst>
              <a:ext uri="{FF2B5EF4-FFF2-40B4-BE49-F238E27FC236}">
                <a16:creationId xmlns:a16="http://schemas.microsoft.com/office/drawing/2014/main" id="{F01A83C7-27A3-21EE-6613-94A0B11B8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5584" y="4568494"/>
            <a:ext cx="2979562" cy="2198910"/>
          </a:xfrm>
          <a:prstGeom prst="rect">
            <a:avLst/>
          </a:prstGeom>
        </p:spPr>
      </p:pic>
      <p:sp>
        <p:nvSpPr>
          <p:cNvPr id="10" name="Rectangle 9">
            <a:extLst>
              <a:ext uri="{FF2B5EF4-FFF2-40B4-BE49-F238E27FC236}">
                <a16:creationId xmlns:a16="http://schemas.microsoft.com/office/drawing/2014/main" id="{5FA6B9FF-76FC-4221-055C-2C4316AFC40E}"/>
              </a:ext>
            </a:extLst>
          </p:cNvPr>
          <p:cNvSpPr/>
          <p:nvPr/>
        </p:nvSpPr>
        <p:spPr>
          <a:xfrm>
            <a:off x="11305144" y="2337790"/>
            <a:ext cx="163048" cy="44296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A graph showing a number of blue dots&#10;&#10;Description automatically generated">
            <a:extLst>
              <a:ext uri="{FF2B5EF4-FFF2-40B4-BE49-F238E27FC236}">
                <a16:creationId xmlns:a16="http://schemas.microsoft.com/office/drawing/2014/main" id="{01813F73-7750-6E3F-C6DD-BC4A45921E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3351" y="2337790"/>
            <a:ext cx="2979561" cy="2278177"/>
          </a:xfrm>
          <a:prstGeom prst="rect">
            <a:avLst/>
          </a:prstGeom>
        </p:spPr>
      </p:pic>
    </p:spTree>
    <p:extLst>
      <p:ext uri="{BB962C8B-B14F-4D97-AF65-F5344CB8AC3E}">
        <p14:creationId xmlns:p14="http://schemas.microsoft.com/office/powerpoint/2010/main" val="21673349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07A4BF5D-6D8B-73C4-B218-0E206C6521C0}"/>
              </a:ext>
            </a:extLst>
          </p:cNvPr>
          <p:cNvSpPr/>
          <p:nvPr/>
        </p:nvSpPr>
        <p:spPr>
          <a:xfrm flipV="1">
            <a:off x="0" y="522980"/>
            <a:ext cx="12192000" cy="1017640"/>
          </a:xfrm>
          <a:custGeom>
            <a:avLst/>
            <a:gdLst/>
            <a:ahLst/>
            <a:cxnLst/>
            <a:rect l="l" t="t" r="r" b="b"/>
            <a:pathLst>
              <a:path w="220314" h="2861297">
                <a:moveTo>
                  <a:pt x="0" y="0"/>
                </a:moveTo>
                <a:lnTo>
                  <a:pt x="220314" y="0"/>
                </a:lnTo>
                <a:lnTo>
                  <a:pt x="220314" y="2861297"/>
                </a:lnTo>
                <a:lnTo>
                  <a:pt x="0" y="2861297"/>
                </a:lnTo>
                <a:close/>
              </a:path>
            </a:pathLst>
          </a:custGeom>
          <a:solidFill>
            <a:srgbClr val="D3D9E2">
              <a:alpha val="83922"/>
            </a:srgbClr>
          </a:solidFill>
        </p:spPr>
        <p:txBody>
          <a:bodyPr/>
          <a:lstStyle/>
          <a:p>
            <a:endParaRPr lang="en-DK" sz="1200"/>
          </a:p>
        </p:txBody>
      </p:sp>
      <p:sp>
        <p:nvSpPr>
          <p:cNvPr id="17" name="TextBox 12">
            <a:extLst>
              <a:ext uri="{FF2B5EF4-FFF2-40B4-BE49-F238E27FC236}">
                <a16:creationId xmlns:a16="http://schemas.microsoft.com/office/drawing/2014/main" id="{AA308AA6-C3D8-8BA8-DD88-9AAF816161D3}"/>
              </a:ext>
            </a:extLst>
          </p:cNvPr>
          <p:cNvSpPr txBox="1"/>
          <p:nvPr/>
        </p:nvSpPr>
        <p:spPr>
          <a:xfrm>
            <a:off x="2372112" y="724696"/>
            <a:ext cx="7447776" cy="614207"/>
          </a:xfrm>
          <a:prstGeom prst="rect">
            <a:avLst/>
          </a:prstGeom>
        </p:spPr>
        <p:txBody>
          <a:bodyPr wrap="square" lIns="0" tIns="0" rIns="0" bIns="0" rtlCol="0" anchor="t">
            <a:spAutoFit/>
          </a:bodyPr>
          <a:lstStyle/>
          <a:p>
            <a:pPr algn="ctr">
              <a:lnSpc>
                <a:spcPts val="5205"/>
              </a:lnSpc>
              <a:spcBef>
                <a:spcPct val="0"/>
              </a:spcBef>
            </a:pPr>
            <a:r>
              <a:rPr lang="en-US" sz="3600" b="1" dirty="0">
                <a:solidFill>
                  <a:srgbClr val="404040"/>
                </a:solidFill>
                <a:latin typeface="Montserrat" pitchFamily="2" charset="77"/>
              </a:rPr>
              <a:t>K-MEANS CLUSTERING</a:t>
            </a:r>
          </a:p>
        </p:txBody>
      </p:sp>
      <p:pic>
        <p:nvPicPr>
          <p:cNvPr id="20" name="Picture 19" descr="A blue and black logo&#10;&#10;Description automatically generated">
            <a:extLst>
              <a:ext uri="{FF2B5EF4-FFF2-40B4-BE49-F238E27FC236}">
                <a16:creationId xmlns:a16="http://schemas.microsoft.com/office/drawing/2014/main" id="{55CDC51D-FFA6-F7AB-80FB-D2ABBA8B659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
        <p:nvSpPr>
          <p:cNvPr id="3" name="TextBox 7">
            <a:extLst>
              <a:ext uri="{FF2B5EF4-FFF2-40B4-BE49-F238E27FC236}">
                <a16:creationId xmlns:a16="http://schemas.microsoft.com/office/drawing/2014/main" id="{B37C4226-5272-7559-6807-08F8EC85BA1C}"/>
              </a:ext>
            </a:extLst>
          </p:cNvPr>
          <p:cNvSpPr txBox="1"/>
          <p:nvPr/>
        </p:nvSpPr>
        <p:spPr>
          <a:xfrm>
            <a:off x="723808" y="1832571"/>
            <a:ext cx="5166269" cy="3810146"/>
          </a:xfrm>
          <a:prstGeom prst="rect">
            <a:avLst/>
          </a:prstGeom>
        </p:spPr>
        <p:txBody>
          <a:bodyPr wrap="square" lIns="0" tIns="0" rIns="0" bIns="0" rtlCol="0" anchor="t">
            <a:spAutoFit/>
          </a:bodyPr>
          <a:lstStyle/>
          <a:p>
            <a:pPr>
              <a:lnSpc>
                <a:spcPts val="2987"/>
              </a:lnSpc>
            </a:pPr>
            <a:endParaRPr lang="en-US" sz="1867" dirty="0">
              <a:solidFill>
                <a:srgbClr val="404040"/>
              </a:solidFill>
              <a:latin typeface="Montserrat" pitchFamily="2" charset="77"/>
            </a:endParaRPr>
          </a:p>
          <a:p>
            <a:pPr>
              <a:lnSpc>
                <a:spcPts val="2987"/>
              </a:lnSpc>
            </a:pPr>
            <a:r>
              <a:rPr lang="en-US" sz="1867" dirty="0">
                <a:solidFill>
                  <a:srgbClr val="404040"/>
                </a:solidFill>
                <a:latin typeface="Montserrat" pitchFamily="2" charset="77"/>
              </a:rPr>
              <a:t>K-means clustering:</a:t>
            </a:r>
          </a:p>
          <a:p>
            <a:pPr>
              <a:lnSpc>
                <a:spcPts val="2987"/>
              </a:lnSpc>
            </a:pPr>
            <a:endParaRPr lang="en-US" sz="1867" dirty="0">
              <a:solidFill>
                <a:srgbClr val="404040"/>
              </a:solidFill>
              <a:latin typeface="Montserrat" pitchFamily="2" charset="77"/>
            </a:endParaRPr>
          </a:p>
          <a:p>
            <a:pPr marL="457200" indent="-457200">
              <a:lnSpc>
                <a:spcPts val="2987"/>
              </a:lnSpc>
              <a:buAutoNum type="arabicPeriod"/>
            </a:pPr>
            <a:r>
              <a:rPr lang="en-US" sz="1867" dirty="0">
                <a:solidFill>
                  <a:srgbClr val="404040"/>
                </a:solidFill>
                <a:latin typeface="Montserrat" pitchFamily="2" charset="77"/>
              </a:rPr>
              <a:t>Choose number of clusters</a:t>
            </a:r>
          </a:p>
          <a:p>
            <a:pPr marL="457200" indent="-457200">
              <a:lnSpc>
                <a:spcPts val="2987"/>
              </a:lnSpc>
              <a:buAutoNum type="arabicPeriod"/>
            </a:pPr>
            <a:r>
              <a:rPr lang="en-US" sz="1867" dirty="0">
                <a:solidFill>
                  <a:srgbClr val="404040"/>
                </a:solidFill>
                <a:latin typeface="Montserrat" pitchFamily="2" charset="77"/>
              </a:rPr>
              <a:t>Initialize centroids</a:t>
            </a:r>
          </a:p>
          <a:p>
            <a:pPr marL="457200" indent="-457200">
              <a:lnSpc>
                <a:spcPts val="2987"/>
              </a:lnSpc>
              <a:buAutoNum type="arabicPeriod"/>
            </a:pPr>
            <a:r>
              <a:rPr lang="en-US" sz="1867" dirty="0">
                <a:solidFill>
                  <a:srgbClr val="404040"/>
                </a:solidFill>
                <a:latin typeface="Montserrat" pitchFamily="2" charset="77"/>
              </a:rPr>
              <a:t>Assign each data point to the closest centroid</a:t>
            </a:r>
          </a:p>
          <a:p>
            <a:pPr marL="457200" indent="-457200">
              <a:lnSpc>
                <a:spcPts val="2987"/>
              </a:lnSpc>
              <a:buAutoNum type="arabicPeriod"/>
            </a:pPr>
            <a:r>
              <a:rPr lang="en-US" sz="1867" dirty="0">
                <a:solidFill>
                  <a:srgbClr val="404040"/>
                </a:solidFill>
                <a:latin typeface="Montserrat" pitchFamily="2" charset="77"/>
              </a:rPr>
              <a:t>Recalculate centroids based on all data points that are part of the current cluster</a:t>
            </a:r>
          </a:p>
        </p:txBody>
      </p:sp>
      <p:pic>
        <p:nvPicPr>
          <p:cNvPr id="5" name="Picture 4" descr="A group of colorful dots and crosses&#10;&#10;Description automatically generated">
            <a:extLst>
              <a:ext uri="{FF2B5EF4-FFF2-40B4-BE49-F238E27FC236}">
                <a16:creationId xmlns:a16="http://schemas.microsoft.com/office/drawing/2014/main" id="{E6E2881C-F08D-F9D0-B6EC-5C0BAEC5CF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1924" y="2138077"/>
            <a:ext cx="4518476" cy="3838977"/>
          </a:xfrm>
          <a:prstGeom prst="rect">
            <a:avLst/>
          </a:prstGeom>
        </p:spPr>
      </p:pic>
    </p:spTree>
    <p:extLst>
      <p:ext uri="{BB962C8B-B14F-4D97-AF65-F5344CB8AC3E}">
        <p14:creationId xmlns:p14="http://schemas.microsoft.com/office/powerpoint/2010/main" val="41754379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BFD65-BCC7-5336-118F-681BE0FC357B}"/>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A2CDEF9F-B597-3268-F62A-338A984A782B}"/>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CCFD8413-F271-4B7F-FF49-2B5A28DACA8F}"/>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BFFA8CDD-761D-D702-E214-659692FC11F7}"/>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F308B099-98B5-E3E6-905C-A370A7CD79C7}"/>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K-means Clustering</a:t>
            </a:r>
          </a:p>
        </p:txBody>
      </p:sp>
      <p:grpSp>
        <p:nvGrpSpPr>
          <p:cNvPr id="4" name="Group 4">
            <a:extLst>
              <a:ext uri="{FF2B5EF4-FFF2-40B4-BE49-F238E27FC236}">
                <a16:creationId xmlns:a16="http://schemas.microsoft.com/office/drawing/2014/main" id="{C3B83050-9B46-45CC-61B2-AD9BE4E4A878}"/>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BB2B223B-B9B0-6E0E-1B70-AD18BFA042F5}"/>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F89E6A54-1636-8D0E-D772-ADC1D573C1C4}"/>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0C5C21E7-CF99-0D30-A514-72624DBBB98D}"/>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cxnSp>
        <p:nvCxnSpPr>
          <p:cNvPr id="7" name="Straight Connector 6">
            <a:extLst>
              <a:ext uri="{FF2B5EF4-FFF2-40B4-BE49-F238E27FC236}">
                <a16:creationId xmlns:a16="http://schemas.microsoft.com/office/drawing/2014/main" id="{A4D63CA7-2AF9-231E-53B5-146CDDA0B9EB}"/>
              </a:ext>
            </a:extLst>
          </p:cNvPr>
          <p:cNvCxnSpPr>
            <a:cxnSpLocks/>
          </p:cNvCxnSpPr>
          <p:nvPr/>
        </p:nvCxnSpPr>
        <p:spPr>
          <a:xfrm flipH="1">
            <a:off x="3611205" y="2383971"/>
            <a:ext cx="31155" cy="3334202"/>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7A57D789-91EB-A6B3-A76F-FEB9D80E1CF4}"/>
              </a:ext>
            </a:extLst>
          </p:cNvPr>
          <p:cNvCxnSpPr/>
          <p:nvPr/>
        </p:nvCxnSpPr>
        <p:spPr>
          <a:xfrm>
            <a:off x="3250474" y="5497287"/>
            <a:ext cx="4865915" cy="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0504484-0471-8467-2625-55AE99548EC4}"/>
              </a:ext>
            </a:extLst>
          </p:cNvPr>
          <p:cNvSpPr txBox="1"/>
          <p:nvPr/>
        </p:nvSpPr>
        <p:spPr>
          <a:xfrm rot="16200000">
            <a:off x="2782652" y="3426571"/>
            <a:ext cx="1287772" cy="369332"/>
          </a:xfrm>
          <a:prstGeom prst="rect">
            <a:avLst/>
          </a:prstGeom>
          <a:noFill/>
        </p:spPr>
        <p:txBody>
          <a:bodyPr wrap="square" rtlCol="0">
            <a:spAutoFit/>
          </a:bodyPr>
          <a:lstStyle/>
          <a:p>
            <a:pPr algn="ctr"/>
            <a:r>
              <a:rPr lang="en-GB" dirty="0"/>
              <a:t>Doggo</a:t>
            </a:r>
          </a:p>
        </p:txBody>
      </p:sp>
      <p:sp>
        <p:nvSpPr>
          <p:cNvPr id="14" name="TextBox 13">
            <a:extLst>
              <a:ext uri="{FF2B5EF4-FFF2-40B4-BE49-F238E27FC236}">
                <a16:creationId xmlns:a16="http://schemas.microsoft.com/office/drawing/2014/main" id="{49248921-805B-4627-9ED9-89FC3AC4E616}"/>
              </a:ext>
            </a:extLst>
          </p:cNvPr>
          <p:cNvSpPr txBox="1"/>
          <p:nvPr/>
        </p:nvSpPr>
        <p:spPr>
          <a:xfrm>
            <a:off x="5257786" y="5533507"/>
            <a:ext cx="1287772" cy="369332"/>
          </a:xfrm>
          <a:prstGeom prst="rect">
            <a:avLst/>
          </a:prstGeom>
          <a:noFill/>
        </p:spPr>
        <p:txBody>
          <a:bodyPr wrap="square" rtlCol="0">
            <a:spAutoFit/>
          </a:bodyPr>
          <a:lstStyle/>
          <a:p>
            <a:pPr algn="ctr"/>
            <a:r>
              <a:rPr lang="en-GB" dirty="0"/>
              <a:t>Gato</a:t>
            </a:r>
          </a:p>
        </p:txBody>
      </p:sp>
      <p:pic>
        <p:nvPicPr>
          <p:cNvPr id="16" name="Picture 15" descr="A small dog standing in grass&#10;&#10;AI-generated content may be incorrect.">
            <a:extLst>
              <a:ext uri="{FF2B5EF4-FFF2-40B4-BE49-F238E27FC236}">
                <a16:creationId xmlns:a16="http://schemas.microsoft.com/office/drawing/2014/main" id="{F482ABE5-99F6-2D2E-DD40-62003AA61972}"/>
              </a:ext>
            </a:extLst>
          </p:cNvPr>
          <p:cNvPicPr>
            <a:picLocks noChangeAspect="1"/>
          </p:cNvPicPr>
          <p:nvPr/>
        </p:nvPicPr>
        <p:blipFill>
          <a:blip r:embed="rId5">
            <a:extLst>
              <a:ext uri="{28A0092B-C50C-407E-A947-70E740481C1C}">
                <a14:useLocalDpi xmlns:a14="http://schemas.microsoft.com/office/drawing/2010/main" val="0"/>
              </a:ext>
            </a:extLst>
          </a:blip>
          <a:srcRect l="24443" t="22391" r="17932" b="6601"/>
          <a:stretch/>
        </p:blipFill>
        <p:spPr>
          <a:xfrm>
            <a:off x="3885136" y="4523275"/>
            <a:ext cx="921996" cy="757413"/>
          </a:xfrm>
          <a:prstGeom prst="rect">
            <a:avLst/>
          </a:prstGeom>
        </p:spPr>
      </p:pic>
      <p:pic>
        <p:nvPicPr>
          <p:cNvPr id="18" name="Picture 17" descr="A cat with blue eyes&#10;&#10;AI-generated content may be incorrect.">
            <a:extLst>
              <a:ext uri="{FF2B5EF4-FFF2-40B4-BE49-F238E27FC236}">
                <a16:creationId xmlns:a16="http://schemas.microsoft.com/office/drawing/2014/main" id="{001E5FE6-F3AE-0FD4-5D1E-C58BD939F3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1872" y="4336144"/>
            <a:ext cx="1101488" cy="996502"/>
          </a:xfrm>
          <a:prstGeom prst="rect">
            <a:avLst/>
          </a:prstGeom>
        </p:spPr>
      </p:pic>
      <p:pic>
        <p:nvPicPr>
          <p:cNvPr id="20" name="Picture 19" descr="A collage of a dog&#10;&#10;AI-generated content may be incorrect.">
            <a:extLst>
              <a:ext uri="{FF2B5EF4-FFF2-40B4-BE49-F238E27FC236}">
                <a16:creationId xmlns:a16="http://schemas.microsoft.com/office/drawing/2014/main" id="{D8B9841D-7F0A-78C8-95AC-0C69F2CD3083}"/>
              </a:ext>
            </a:extLst>
          </p:cNvPr>
          <p:cNvPicPr>
            <a:picLocks noChangeAspect="1"/>
          </p:cNvPicPr>
          <p:nvPr/>
        </p:nvPicPr>
        <p:blipFill>
          <a:blip r:embed="rId7">
            <a:extLst>
              <a:ext uri="{28A0092B-C50C-407E-A947-70E740481C1C}">
                <a14:useLocalDpi xmlns:a14="http://schemas.microsoft.com/office/drawing/2010/main" val="0"/>
              </a:ext>
            </a:extLst>
          </a:blip>
          <a:srcRect l="51755"/>
          <a:stretch/>
        </p:blipFill>
        <p:spPr>
          <a:xfrm>
            <a:off x="6731871" y="2163911"/>
            <a:ext cx="1101489" cy="1284258"/>
          </a:xfrm>
          <a:prstGeom prst="rect">
            <a:avLst/>
          </a:prstGeom>
        </p:spPr>
      </p:pic>
      <p:pic>
        <p:nvPicPr>
          <p:cNvPr id="25" name="Picture 24" descr="A small dog lying on a wood surface&#10;&#10;AI-generated content may be incorrect.">
            <a:extLst>
              <a:ext uri="{FF2B5EF4-FFF2-40B4-BE49-F238E27FC236}">
                <a16:creationId xmlns:a16="http://schemas.microsoft.com/office/drawing/2014/main" id="{E6F6BC3F-3D8C-3C67-9FB7-2EC47B7627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61975" y="3668380"/>
            <a:ext cx="1101489" cy="880726"/>
          </a:xfrm>
          <a:prstGeom prst="rect">
            <a:avLst/>
          </a:prstGeom>
        </p:spPr>
      </p:pic>
      <p:pic>
        <p:nvPicPr>
          <p:cNvPr id="27" name="Picture 26" descr="A dog with its tongue out&#10;&#10;AI-generated content may be incorrect.">
            <a:extLst>
              <a:ext uri="{FF2B5EF4-FFF2-40B4-BE49-F238E27FC236}">
                <a16:creationId xmlns:a16="http://schemas.microsoft.com/office/drawing/2014/main" id="{A0F864E9-6371-5042-1569-96C1778B85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3845497" y="2279247"/>
            <a:ext cx="1004711" cy="1002591"/>
          </a:xfrm>
          <a:prstGeom prst="rect">
            <a:avLst/>
          </a:prstGeom>
        </p:spPr>
      </p:pic>
      <p:pic>
        <p:nvPicPr>
          <p:cNvPr id="29" name="Picture 28" descr="A cat with a weird expression&#10;&#10;AI-generated content may be incorrect.">
            <a:extLst>
              <a:ext uri="{FF2B5EF4-FFF2-40B4-BE49-F238E27FC236}">
                <a16:creationId xmlns:a16="http://schemas.microsoft.com/office/drawing/2014/main" id="{EE9A79FA-FA04-23BD-8389-D674EF7FEC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83623" y="2726695"/>
            <a:ext cx="923869" cy="1025221"/>
          </a:xfrm>
          <a:prstGeom prst="rect">
            <a:avLst/>
          </a:prstGeom>
        </p:spPr>
      </p:pic>
      <p:pic>
        <p:nvPicPr>
          <p:cNvPr id="23" name="Picture 22" descr="A small white dog with a blue collar&#10;&#10;AI-generated content may be incorrect.">
            <a:extLst>
              <a:ext uri="{FF2B5EF4-FFF2-40B4-BE49-F238E27FC236}">
                <a16:creationId xmlns:a16="http://schemas.microsoft.com/office/drawing/2014/main" id="{D54638F7-B260-BB7C-5A53-F6DBAAF4DBE2}"/>
              </a:ext>
            </a:extLst>
          </p:cNvPr>
          <p:cNvPicPr>
            <a:picLocks noChangeAspect="1"/>
          </p:cNvPicPr>
          <p:nvPr/>
        </p:nvPicPr>
        <p:blipFill>
          <a:blip r:embed="rId11">
            <a:extLst>
              <a:ext uri="{28A0092B-C50C-407E-A947-70E740481C1C}">
                <a14:useLocalDpi xmlns:a14="http://schemas.microsoft.com/office/drawing/2010/main" val="0"/>
              </a:ext>
            </a:extLst>
          </a:blip>
          <a:srcRect t="21545" b="6279"/>
          <a:stretch/>
        </p:blipFill>
        <p:spPr>
          <a:xfrm flipH="1">
            <a:off x="4655496" y="4144962"/>
            <a:ext cx="920440" cy="996503"/>
          </a:xfrm>
          <a:prstGeom prst="rect">
            <a:avLst/>
          </a:prstGeom>
        </p:spPr>
      </p:pic>
      <p:pic>
        <p:nvPicPr>
          <p:cNvPr id="31" name="Picture 30" descr="A cat sitting on a white background&#10;&#10;AI-generated content may be incorrect.">
            <a:extLst>
              <a:ext uri="{FF2B5EF4-FFF2-40B4-BE49-F238E27FC236}">
                <a16:creationId xmlns:a16="http://schemas.microsoft.com/office/drawing/2014/main" id="{56F01101-BCE9-3F98-04B9-9D7B73E00C4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62590" y="4336144"/>
            <a:ext cx="825614" cy="1067724"/>
          </a:xfrm>
          <a:prstGeom prst="rect">
            <a:avLst/>
          </a:prstGeom>
        </p:spPr>
      </p:pic>
    </p:spTree>
    <p:extLst>
      <p:ext uri="{BB962C8B-B14F-4D97-AF65-F5344CB8AC3E}">
        <p14:creationId xmlns:p14="http://schemas.microsoft.com/office/powerpoint/2010/main" val="6716629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C83E0-DA3F-293E-D764-568C6FDF9976}"/>
            </a:ext>
          </a:extLst>
        </p:cNvPr>
        <p:cNvGrpSpPr/>
        <p:nvPr/>
      </p:nvGrpSpPr>
      <p:grpSpPr>
        <a:xfrm>
          <a:off x="0" y="0"/>
          <a:ext cx="0" cy="0"/>
          <a:chOff x="0" y="0"/>
          <a:chExt cx="0" cy="0"/>
        </a:xfrm>
      </p:grpSpPr>
      <p:grpSp>
        <p:nvGrpSpPr>
          <p:cNvPr id="8" name="Group 11">
            <a:extLst>
              <a:ext uri="{FF2B5EF4-FFF2-40B4-BE49-F238E27FC236}">
                <a16:creationId xmlns:a16="http://schemas.microsoft.com/office/drawing/2014/main" id="{09B3E594-88A0-63BF-1591-E166A1C0F05E}"/>
              </a:ext>
            </a:extLst>
          </p:cNvPr>
          <p:cNvGrpSpPr/>
          <p:nvPr/>
        </p:nvGrpSpPr>
        <p:grpSpPr>
          <a:xfrm>
            <a:off x="1" y="0"/>
            <a:ext cx="12192000" cy="1929513"/>
            <a:chOff x="0" y="0"/>
            <a:chExt cx="4936713" cy="227113"/>
          </a:xfrm>
        </p:grpSpPr>
        <p:sp>
          <p:nvSpPr>
            <p:cNvPr id="9" name="Freeform 12">
              <a:extLst>
                <a:ext uri="{FF2B5EF4-FFF2-40B4-BE49-F238E27FC236}">
                  <a16:creationId xmlns:a16="http://schemas.microsoft.com/office/drawing/2014/main" id="{C582698F-E73C-D7ED-BB22-3CDDE5660566}"/>
                </a:ext>
              </a:extLst>
            </p:cNvPr>
            <p:cNvSpPr/>
            <p:nvPr/>
          </p:nvSpPr>
          <p:spPr>
            <a:xfrm>
              <a:off x="0" y="0"/>
              <a:ext cx="4936713" cy="227113"/>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10" name="TextBox 13">
              <a:extLst>
                <a:ext uri="{FF2B5EF4-FFF2-40B4-BE49-F238E27FC236}">
                  <a16:creationId xmlns:a16="http://schemas.microsoft.com/office/drawing/2014/main" id="{EB7F4AA5-D97F-4B2B-D8C4-DC72B675709E}"/>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sp>
        <p:nvSpPr>
          <p:cNvPr id="3" name="TextBox 3">
            <a:extLst>
              <a:ext uri="{FF2B5EF4-FFF2-40B4-BE49-F238E27FC236}">
                <a16:creationId xmlns:a16="http://schemas.microsoft.com/office/drawing/2014/main" id="{219DC29B-3A5B-BCFF-8828-3336D26B9A66}"/>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Classes</a:t>
            </a:r>
          </a:p>
        </p:txBody>
      </p:sp>
      <p:grpSp>
        <p:nvGrpSpPr>
          <p:cNvPr id="4" name="Group 4">
            <a:extLst>
              <a:ext uri="{FF2B5EF4-FFF2-40B4-BE49-F238E27FC236}">
                <a16:creationId xmlns:a16="http://schemas.microsoft.com/office/drawing/2014/main" id="{2220BB7F-E023-8806-5810-490B782AB11E}"/>
              </a:ext>
            </a:extLst>
          </p:cNvPr>
          <p:cNvGrpSpPr/>
          <p:nvPr/>
        </p:nvGrpSpPr>
        <p:grpSpPr>
          <a:xfrm>
            <a:off x="745" y="6034382"/>
            <a:ext cx="12191255" cy="3126901"/>
            <a:chOff x="0" y="-9525"/>
            <a:chExt cx="4936713" cy="822325"/>
          </a:xfrm>
        </p:grpSpPr>
        <p:sp>
          <p:nvSpPr>
            <p:cNvPr id="5" name="Freeform 5">
              <a:extLst>
                <a:ext uri="{FF2B5EF4-FFF2-40B4-BE49-F238E27FC236}">
                  <a16:creationId xmlns:a16="http://schemas.microsoft.com/office/drawing/2014/main" id="{678FD73E-DDB2-A214-ED0F-8FFEDF9F8B81}"/>
                </a:ext>
              </a:extLst>
            </p:cNvPr>
            <p:cNvSpPr/>
            <p:nvPr/>
          </p:nvSpPr>
          <p:spPr>
            <a:xfrm>
              <a:off x="0" y="0"/>
              <a:ext cx="4936713" cy="207074"/>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6" name="TextBox 6">
              <a:extLst>
                <a:ext uri="{FF2B5EF4-FFF2-40B4-BE49-F238E27FC236}">
                  <a16:creationId xmlns:a16="http://schemas.microsoft.com/office/drawing/2014/main" id="{6E03936E-E40C-0A9B-1CC0-FFA2E932F96A}"/>
                </a:ext>
              </a:extLst>
            </p:cNvPr>
            <p:cNvSpPr txBox="1"/>
            <p:nvPr/>
          </p:nvSpPr>
          <p:spPr>
            <a:xfrm>
              <a:off x="0" y="-9525"/>
              <a:ext cx="812800" cy="822325"/>
            </a:xfrm>
            <a:prstGeom prst="rect">
              <a:avLst/>
            </a:prstGeom>
          </p:spPr>
          <p:txBody>
            <a:bodyPr lIns="33867" tIns="33867" rIns="33867" bIns="33867" rtlCol="0" anchor="ctr"/>
            <a:lstStyle/>
            <a:p>
              <a:pPr algn="ctr">
                <a:lnSpc>
                  <a:spcPts val="1415"/>
                </a:lnSpc>
              </a:pPr>
              <a:endParaRPr sz="1200"/>
            </a:p>
          </p:txBody>
        </p:sp>
      </p:grpSp>
      <p:pic>
        <p:nvPicPr>
          <p:cNvPr id="2" name="Picture 1" descr="A blue and black logo&#10;&#10;Description automatically generated">
            <a:extLst>
              <a:ext uri="{FF2B5EF4-FFF2-40B4-BE49-F238E27FC236}">
                <a16:creationId xmlns:a16="http://schemas.microsoft.com/office/drawing/2014/main" id="{CB023687-7EA7-A6A5-DAFA-39044F26D223}"/>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12" name="Graphic 11" descr="Car with solid fill">
            <a:extLst>
              <a:ext uri="{FF2B5EF4-FFF2-40B4-BE49-F238E27FC236}">
                <a16:creationId xmlns:a16="http://schemas.microsoft.com/office/drawing/2014/main" id="{CB43DDEF-97DA-ACA4-7325-6AD1B8F47F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13053" y="2980385"/>
            <a:ext cx="1668684" cy="1668684"/>
          </a:xfrm>
          <a:prstGeom prst="rect">
            <a:avLst/>
          </a:prstGeom>
        </p:spPr>
      </p:pic>
      <p:pic>
        <p:nvPicPr>
          <p:cNvPr id="14" name="Picture 13" descr="A green sports car with black wheels&#10;&#10;AI-generated content may be incorrect.">
            <a:extLst>
              <a:ext uri="{FF2B5EF4-FFF2-40B4-BE49-F238E27FC236}">
                <a16:creationId xmlns:a16="http://schemas.microsoft.com/office/drawing/2014/main" id="{7748C809-F3F5-FA7A-08A1-7802A61240CD}"/>
              </a:ext>
            </a:extLst>
          </p:cNvPr>
          <p:cNvPicPr>
            <a:picLocks noChangeAspect="1"/>
          </p:cNvPicPr>
          <p:nvPr/>
        </p:nvPicPr>
        <p:blipFill>
          <a:blip r:embed="rId7">
            <a:extLst>
              <a:ext uri="{28A0092B-C50C-407E-A947-70E740481C1C}">
                <a14:useLocalDpi xmlns:a14="http://schemas.microsoft.com/office/drawing/2010/main" val="0"/>
              </a:ext>
            </a:extLst>
          </a:blip>
          <a:srcRect l="3848" t="8749" r="9483" b="9937"/>
          <a:stretch/>
        </p:blipFill>
        <p:spPr>
          <a:xfrm>
            <a:off x="6451403" y="2745780"/>
            <a:ext cx="2268191" cy="1194228"/>
          </a:xfrm>
          <a:prstGeom prst="rect">
            <a:avLst/>
          </a:prstGeom>
        </p:spPr>
      </p:pic>
      <p:pic>
        <p:nvPicPr>
          <p:cNvPr id="16" name="Picture 15" descr="A car with dirt on the hood&#10;&#10;AI-generated content may be incorrect.">
            <a:extLst>
              <a:ext uri="{FF2B5EF4-FFF2-40B4-BE49-F238E27FC236}">
                <a16:creationId xmlns:a16="http://schemas.microsoft.com/office/drawing/2014/main" id="{AE27532A-4C19-837C-3572-50309770168E}"/>
              </a:ext>
            </a:extLst>
          </p:cNvPr>
          <p:cNvPicPr>
            <a:picLocks noChangeAspect="1"/>
          </p:cNvPicPr>
          <p:nvPr/>
        </p:nvPicPr>
        <p:blipFill>
          <a:blip r:embed="rId8">
            <a:extLst>
              <a:ext uri="{28A0092B-C50C-407E-A947-70E740481C1C}">
                <a14:useLocalDpi xmlns:a14="http://schemas.microsoft.com/office/drawing/2010/main" val="0"/>
              </a:ext>
            </a:extLst>
          </a:blip>
          <a:srcRect l="7450" t="15852" b="13938"/>
          <a:stretch/>
        </p:blipFill>
        <p:spPr>
          <a:xfrm flipH="1">
            <a:off x="5094789" y="4296834"/>
            <a:ext cx="2324582" cy="1320730"/>
          </a:xfrm>
          <a:prstGeom prst="rect">
            <a:avLst/>
          </a:prstGeom>
        </p:spPr>
      </p:pic>
      <p:pic>
        <p:nvPicPr>
          <p:cNvPr id="18" name="Picture 17" descr="A blue van driving on a road&#10;&#10;AI-generated content may be incorrect.">
            <a:extLst>
              <a:ext uri="{FF2B5EF4-FFF2-40B4-BE49-F238E27FC236}">
                <a16:creationId xmlns:a16="http://schemas.microsoft.com/office/drawing/2014/main" id="{3DB3925E-FF1F-CF88-AFA6-52073F4684B1}"/>
              </a:ext>
            </a:extLst>
          </p:cNvPr>
          <p:cNvPicPr>
            <a:picLocks noChangeAspect="1"/>
          </p:cNvPicPr>
          <p:nvPr/>
        </p:nvPicPr>
        <p:blipFill>
          <a:blip r:embed="rId9">
            <a:extLst>
              <a:ext uri="{28A0092B-C50C-407E-A947-70E740481C1C}">
                <a14:useLocalDpi xmlns:a14="http://schemas.microsoft.com/office/drawing/2010/main" val="0"/>
              </a:ext>
            </a:extLst>
          </a:blip>
          <a:srcRect l="4470" r="6020"/>
          <a:stretch/>
        </p:blipFill>
        <p:spPr>
          <a:xfrm flipH="1">
            <a:off x="7666297" y="4296834"/>
            <a:ext cx="2106594" cy="1320730"/>
          </a:xfrm>
          <a:prstGeom prst="rect">
            <a:avLst/>
          </a:prstGeom>
        </p:spPr>
      </p:pic>
      <p:sp>
        <p:nvSpPr>
          <p:cNvPr id="20" name="TextBox 19">
            <a:extLst>
              <a:ext uri="{FF2B5EF4-FFF2-40B4-BE49-F238E27FC236}">
                <a16:creationId xmlns:a16="http://schemas.microsoft.com/office/drawing/2014/main" id="{D8CD2583-37B3-4DB9-EAFF-708A4557EDCA}"/>
              </a:ext>
            </a:extLst>
          </p:cNvPr>
          <p:cNvSpPr txBox="1"/>
          <p:nvPr/>
        </p:nvSpPr>
        <p:spPr>
          <a:xfrm>
            <a:off x="1713053" y="2166110"/>
            <a:ext cx="1495064" cy="461665"/>
          </a:xfrm>
          <a:prstGeom prst="rect">
            <a:avLst/>
          </a:prstGeom>
          <a:noFill/>
        </p:spPr>
        <p:txBody>
          <a:bodyPr wrap="square" rtlCol="0">
            <a:spAutoFit/>
          </a:bodyPr>
          <a:lstStyle/>
          <a:p>
            <a:pPr algn="ctr"/>
            <a:r>
              <a:rPr lang="en-GB" sz="2400" dirty="0"/>
              <a:t>Class</a:t>
            </a:r>
          </a:p>
        </p:txBody>
      </p:sp>
      <p:sp>
        <p:nvSpPr>
          <p:cNvPr id="21" name="TextBox 20">
            <a:extLst>
              <a:ext uri="{FF2B5EF4-FFF2-40B4-BE49-F238E27FC236}">
                <a16:creationId xmlns:a16="http://schemas.microsoft.com/office/drawing/2014/main" id="{029A3B88-D0F6-AD22-B6B0-F253ABD8B13A}"/>
              </a:ext>
            </a:extLst>
          </p:cNvPr>
          <p:cNvSpPr txBox="1"/>
          <p:nvPr/>
        </p:nvSpPr>
        <p:spPr>
          <a:xfrm>
            <a:off x="6671839" y="2166110"/>
            <a:ext cx="1495064" cy="461665"/>
          </a:xfrm>
          <a:prstGeom prst="rect">
            <a:avLst/>
          </a:prstGeom>
          <a:noFill/>
        </p:spPr>
        <p:txBody>
          <a:bodyPr wrap="square" rtlCol="0">
            <a:spAutoFit/>
          </a:bodyPr>
          <a:lstStyle/>
          <a:p>
            <a:pPr algn="ctr"/>
            <a:r>
              <a:rPr lang="en-GB" sz="2400" dirty="0"/>
              <a:t>Instances</a:t>
            </a:r>
          </a:p>
        </p:txBody>
      </p:sp>
    </p:spTree>
    <p:extLst>
      <p:ext uri="{BB962C8B-B14F-4D97-AF65-F5344CB8AC3E}">
        <p14:creationId xmlns:p14="http://schemas.microsoft.com/office/powerpoint/2010/main" val="192512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9">
            <a:extLst>
              <a:ext uri="{FF2B5EF4-FFF2-40B4-BE49-F238E27FC236}">
                <a16:creationId xmlns:a16="http://schemas.microsoft.com/office/drawing/2014/main" id="{675294CD-E2CF-954F-408F-7991845E1F06}"/>
              </a:ext>
            </a:extLst>
          </p:cNvPr>
          <p:cNvSpPr txBox="1"/>
          <p:nvPr/>
        </p:nvSpPr>
        <p:spPr>
          <a:xfrm>
            <a:off x="758052" y="2904509"/>
            <a:ext cx="5410200" cy="2646494"/>
          </a:xfrm>
          <a:prstGeom prst="rect">
            <a:avLst/>
          </a:prstGeom>
        </p:spPr>
        <p:txBody>
          <a:bodyPr wrap="square" lIns="0" tIns="0" rIns="0" bIns="0" rtlCol="0" anchor="t">
            <a:spAutoFit/>
          </a:bodyPr>
          <a:lstStyle/>
          <a:p>
            <a:pPr marL="230306" lvl="1">
              <a:lnSpc>
                <a:spcPts val="2603"/>
              </a:lnSpc>
            </a:pPr>
            <a:endParaRPr lang="en-US" sz="1867" dirty="0">
              <a:solidFill>
                <a:srgbClr val="404040"/>
              </a:solidFill>
              <a:latin typeface="Montserrat" pitchFamily="2" charset="77"/>
            </a:endParaRPr>
          </a:p>
          <a:p>
            <a:pPr marL="460610" lvl="1" indent="-230305">
              <a:lnSpc>
                <a:spcPts val="2603"/>
              </a:lnSpc>
              <a:buFont typeface="Arial"/>
              <a:buChar char="•"/>
            </a:pPr>
            <a:r>
              <a:rPr lang="en-US" sz="1867" dirty="0">
                <a:solidFill>
                  <a:srgbClr val="404040"/>
                </a:solidFill>
                <a:latin typeface="Montserrat" pitchFamily="2" charset="77"/>
              </a:rPr>
              <a:t>A </a:t>
            </a:r>
            <a:r>
              <a:rPr lang="en-US" sz="1867" b="1" dirty="0">
                <a:solidFill>
                  <a:srgbClr val="404040"/>
                </a:solidFill>
                <a:latin typeface="Montserrat" pitchFamily="2" charset="77"/>
              </a:rPr>
              <a:t>cross-disciplinary</a:t>
            </a:r>
            <a:r>
              <a:rPr lang="en-US" sz="1867" dirty="0">
                <a:solidFill>
                  <a:srgbClr val="404040"/>
                </a:solidFill>
                <a:latin typeface="Montserrat" pitchFamily="2" charset="77"/>
              </a:rPr>
              <a:t> undertaking that draws on many disciplines and is in turn becoming part of many disciplines.</a:t>
            </a:r>
          </a:p>
          <a:p>
            <a:pPr marL="230306" lvl="1">
              <a:lnSpc>
                <a:spcPts val="2603"/>
              </a:lnSpc>
            </a:pPr>
            <a:endParaRPr lang="en-US" sz="1867" dirty="0">
              <a:solidFill>
                <a:srgbClr val="404040"/>
              </a:solidFill>
              <a:latin typeface="Montserrat" pitchFamily="2" charset="77"/>
            </a:endParaRPr>
          </a:p>
          <a:p>
            <a:pPr marL="460610" lvl="1" indent="-230305">
              <a:lnSpc>
                <a:spcPts val="2603"/>
              </a:lnSpc>
              <a:buFont typeface="Arial"/>
              <a:buChar char="•"/>
            </a:pPr>
            <a:r>
              <a:rPr lang="en-US" sz="1867" dirty="0">
                <a:solidFill>
                  <a:srgbClr val="404040"/>
                </a:solidFill>
                <a:latin typeface="Montserrat" pitchFamily="2" charset="77"/>
              </a:rPr>
              <a:t>Data matters, one size analysis does not fit all.</a:t>
            </a:r>
          </a:p>
          <a:p>
            <a:pPr marL="230306" lvl="1">
              <a:lnSpc>
                <a:spcPts val="2603"/>
              </a:lnSpc>
            </a:pPr>
            <a:endParaRPr lang="en-US" sz="2133" dirty="0">
              <a:solidFill>
                <a:srgbClr val="404040"/>
              </a:solidFill>
              <a:latin typeface="Now"/>
            </a:endParaRPr>
          </a:p>
        </p:txBody>
      </p:sp>
      <p:sp>
        <p:nvSpPr>
          <p:cNvPr id="5" name="Freeform 12">
            <a:extLst>
              <a:ext uri="{FF2B5EF4-FFF2-40B4-BE49-F238E27FC236}">
                <a16:creationId xmlns:a16="http://schemas.microsoft.com/office/drawing/2014/main" id="{23BE8142-B8F9-39C2-78E8-944DF6E69CE4}"/>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7" name="TextBox 3">
            <a:extLst>
              <a:ext uri="{FF2B5EF4-FFF2-40B4-BE49-F238E27FC236}">
                <a16:creationId xmlns:a16="http://schemas.microsoft.com/office/drawing/2014/main" id="{1C887D9A-DC10-8E11-2C8D-FBE4A86A20C0}"/>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7600832" y="2057400"/>
            <a:ext cx="2901600" cy="29016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8510900" y="3418629"/>
            <a:ext cx="2888652" cy="29016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1200"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6756400" y="3369668"/>
            <a:ext cx="2901600" cy="29016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sz="1200"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29" name="TextBox 37">
            <a:extLst>
              <a:ext uri="{FF2B5EF4-FFF2-40B4-BE49-F238E27FC236}">
                <a16:creationId xmlns:a16="http://schemas.microsoft.com/office/drawing/2014/main" id="{C6F0446D-FF68-0372-6C06-FEA7FD1821E3}"/>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30" name="TextBox 21">
            <a:extLst>
              <a:ext uri="{FF2B5EF4-FFF2-40B4-BE49-F238E27FC236}">
                <a16:creationId xmlns:a16="http://schemas.microsoft.com/office/drawing/2014/main" id="{1C4C939C-5A79-C53C-0F79-EB13B8287F10}"/>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rgbClr val="404040"/>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7783992" y="4914822"/>
            <a:ext cx="687533" cy="786691"/>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9641121" y="5096810"/>
            <a:ext cx="889762" cy="692912"/>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8712647" y="2923586"/>
            <a:ext cx="689417" cy="387441"/>
          </a:xfrm>
          <a:prstGeom prst="rect">
            <a:avLst/>
          </a:prstGeom>
        </p:spPr>
      </p:pic>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3569415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pic>
        <p:nvPicPr>
          <p:cNvPr id="3" name="Picture 2" descr="A group of cartoon animals&#10;&#10;Description automatically generated">
            <a:extLst>
              <a:ext uri="{FF2B5EF4-FFF2-40B4-BE49-F238E27FC236}">
                <a16:creationId xmlns:a16="http://schemas.microsoft.com/office/drawing/2014/main" id="{6E2254D4-58BF-F0CC-7BC9-5E860AA7A292}"/>
              </a:ext>
            </a:extLst>
          </p:cNvPr>
          <p:cNvPicPr>
            <a:picLocks noChangeAspect="1"/>
          </p:cNvPicPr>
          <p:nvPr/>
        </p:nvPicPr>
        <p:blipFill rotWithShape="1">
          <a:blip r:embed="rId5">
            <a:extLst>
              <a:ext uri="{28A0092B-C50C-407E-A947-70E740481C1C}">
                <a14:useLocalDpi xmlns:a14="http://schemas.microsoft.com/office/drawing/2010/main" val="0"/>
              </a:ext>
            </a:extLst>
          </a:blip>
          <a:srcRect t="14953" b="5598"/>
          <a:stretch/>
        </p:blipFill>
        <p:spPr>
          <a:xfrm>
            <a:off x="1000751" y="2594001"/>
            <a:ext cx="4858529" cy="3795726"/>
          </a:xfrm>
          <a:prstGeom prst="roundRect">
            <a:avLst/>
          </a:prstGeom>
        </p:spPr>
      </p:pic>
      <p:sp>
        <p:nvSpPr>
          <p:cNvPr id="8" name="Freeform 12">
            <a:extLst>
              <a:ext uri="{FF2B5EF4-FFF2-40B4-BE49-F238E27FC236}">
                <a16:creationId xmlns:a16="http://schemas.microsoft.com/office/drawing/2014/main" id="{D24FBC8F-ADD7-22B8-F0B8-FE3B4CB48D82}"/>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9" name="TextBox 3">
            <a:extLst>
              <a:ext uri="{FF2B5EF4-FFF2-40B4-BE49-F238E27FC236}">
                <a16:creationId xmlns:a16="http://schemas.microsoft.com/office/drawing/2014/main" id="{0D43C116-C058-8A4E-B0B7-E5A396E56634}"/>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11" name="Group 12">
            <a:extLst>
              <a:ext uri="{FF2B5EF4-FFF2-40B4-BE49-F238E27FC236}">
                <a16:creationId xmlns:a16="http://schemas.microsoft.com/office/drawing/2014/main" id="{BCD8822A-2C91-3936-EFC0-0FF80B9F866E}"/>
              </a:ext>
            </a:extLst>
          </p:cNvPr>
          <p:cNvGrpSpPr>
            <a:grpSpLocks noChangeAspect="1"/>
          </p:cNvGrpSpPr>
          <p:nvPr/>
        </p:nvGrpSpPr>
        <p:grpSpPr>
          <a:xfrm>
            <a:off x="7600832" y="2057400"/>
            <a:ext cx="2901600" cy="2901600"/>
            <a:chOff x="-33631" y="-89227"/>
            <a:chExt cx="809173" cy="825827"/>
          </a:xfrm>
        </p:grpSpPr>
        <p:sp>
          <p:nvSpPr>
            <p:cNvPr id="12" name="Freeform 13">
              <a:extLst>
                <a:ext uri="{FF2B5EF4-FFF2-40B4-BE49-F238E27FC236}">
                  <a16:creationId xmlns:a16="http://schemas.microsoft.com/office/drawing/2014/main" id="{DE8245B0-6AFB-C1B9-53D4-3E954BD88A17}"/>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13" name="TextBox 14">
              <a:extLst>
                <a:ext uri="{FF2B5EF4-FFF2-40B4-BE49-F238E27FC236}">
                  <a16:creationId xmlns:a16="http://schemas.microsoft.com/office/drawing/2014/main" id="{BBEBEB1C-A63A-E565-D52B-B3866CD86EC5}"/>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5" name="Group 6">
            <a:extLst>
              <a:ext uri="{FF2B5EF4-FFF2-40B4-BE49-F238E27FC236}">
                <a16:creationId xmlns:a16="http://schemas.microsoft.com/office/drawing/2014/main" id="{E6CD2AFB-29F5-5E5E-5AEB-B67A20F4AD89}"/>
              </a:ext>
            </a:extLst>
          </p:cNvPr>
          <p:cNvGrpSpPr>
            <a:grpSpLocks noChangeAspect="1"/>
          </p:cNvGrpSpPr>
          <p:nvPr/>
        </p:nvGrpSpPr>
        <p:grpSpPr>
          <a:xfrm>
            <a:off x="8510900" y="3418629"/>
            <a:ext cx="2888652" cy="2901600"/>
            <a:chOff x="1813" y="0"/>
            <a:chExt cx="809173" cy="812800"/>
          </a:xfrm>
        </p:grpSpPr>
        <p:sp>
          <p:nvSpPr>
            <p:cNvPr id="26" name="Freeform 7">
              <a:extLst>
                <a:ext uri="{FF2B5EF4-FFF2-40B4-BE49-F238E27FC236}">
                  <a16:creationId xmlns:a16="http://schemas.microsoft.com/office/drawing/2014/main" id="{BD51064F-0666-E92B-70B6-8C4D36BE9504}"/>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60000"/>
              </a:srgbClr>
            </a:solidFill>
            <a:ln w="19050">
              <a:solidFill>
                <a:srgbClr val="3B4A52">
                  <a:alpha val="60000"/>
                </a:srgbClr>
              </a:solidFill>
            </a:ln>
          </p:spPr>
          <p:txBody>
            <a:bodyPr/>
            <a:lstStyle/>
            <a:p>
              <a:endParaRPr lang="en-DK" sz="1200" dirty="0"/>
            </a:p>
          </p:txBody>
        </p:sp>
        <p:sp>
          <p:nvSpPr>
            <p:cNvPr id="27" name="TextBox 8">
              <a:extLst>
                <a:ext uri="{FF2B5EF4-FFF2-40B4-BE49-F238E27FC236}">
                  <a16:creationId xmlns:a16="http://schemas.microsoft.com/office/drawing/2014/main" id="{8874318E-F6A1-D978-A8A9-45C5DE9C1BF6}"/>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31" name="Group 9">
            <a:extLst>
              <a:ext uri="{FF2B5EF4-FFF2-40B4-BE49-F238E27FC236}">
                <a16:creationId xmlns:a16="http://schemas.microsoft.com/office/drawing/2014/main" id="{D186F738-E3C6-7328-D223-B73C05E71A02}"/>
              </a:ext>
            </a:extLst>
          </p:cNvPr>
          <p:cNvGrpSpPr>
            <a:grpSpLocks noChangeAspect="1"/>
          </p:cNvGrpSpPr>
          <p:nvPr/>
        </p:nvGrpSpPr>
        <p:grpSpPr>
          <a:xfrm>
            <a:off x="6756400" y="3369668"/>
            <a:ext cx="2901600" cy="2901600"/>
            <a:chOff x="10788" y="24573"/>
            <a:chExt cx="809173" cy="812800"/>
          </a:xfrm>
        </p:grpSpPr>
        <p:sp>
          <p:nvSpPr>
            <p:cNvPr id="33" name="Freeform 10">
              <a:extLst>
                <a:ext uri="{FF2B5EF4-FFF2-40B4-BE49-F238E27FC236}">
                  <a16:creationId xmlns:a16="http://schemas.microsoft.com/office/drawing/2014/main" id="{3BBB122D-A410-69D7-3B5B-EDDB31293FEB}"/>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60000"/>
              </a:srgbClr>
            </a:solidFill>
            <a:ln w="19050">
              <a:solidFill>
                <a:srgbClr val="3B4A52">
                  <a:alpha val="60000"/>
                </a:srgbClr>
              </a:solidFill>
            </a:ln>
          </p:spPr>
          <p:txBody>
            <a:bodyPr/>
            <a:lstStyle/>
            <a:p>
              <a:endParaRPr lang="en-DK" sz="1200" dirty="0"/>
            </a:p>
          </p:txBody>
        </p:sp>
        <p:sp>
          <p:nvSpPr>
            <p:cNvPr id="34" name="TextBox 11">
              <a:extLst>
                <a:ext uri="{FF2B5EF4-FFF2-40B4-BE49-F238E27FC236}">
                  <a16:creationId xmlns:a16="http://schemas.microsoft.com/office/drawing/2014/main" id="{BD895A5E-699A-62F8-D0B9-6170CC2FE22E}"/>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35" name="TextBox 21">
            <a:extLst>
              <a:ext uri="{FF2B5EF4-FFF2-40B4-BE49-F238E27FC236}">
                <a16:creationId xmlns:a16="http://schemas.microsoft.com/office/drawing/2014/main" id="{D9841285-EC02-0153-BFE2-A89BD57C2D18}"/>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36" name="TextBox 22">
            <a:extLst>
              <a:ext uri="{FF2B5EF4-FFF2-40B4-BE49-F238E27FC236}">
                <a16:creationId xmlns:a16="http://schemas.microsoft.com/office/drawing/2014/main" id="{34ABBB5E-FEF6-4EBE-C6B2-38F7E0334CD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MATH &amp; STATISTICS</a:t>
            </a:r>
          </a:p>
        </p:txBody>
      </p:sp>
      <p:sp>
        <p:nvSpPr>
          <p:cNvPr id="38" name="TextBox 23">
            <a:extLst>
              <a:ext uri="{FF2B5EF4-FFF2-40B4-BE49-F238E27FC236}">
                <a16:creationId xmlns:a16="http://schemas.microsoft.com/office/drawing/2014/main" id="{37225654-3E44-9A06-76CE-92BD05FA6681}"/>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DOMAIN KNOWLEDGE</a:t>
            </a:r>
          </a:p>
        </p:txBody>
      </p:sp>
      <p:sp>
        <p:nvSpPr>
          <p:cNvPr id="39" name="TextBox 31">
            <a:extLst>
              <a:ext uri="{FF2B5EF4-FFF2-40B4-BE49-F238E27FC236}">
                <a16:creationId xmlns:a16="http://schemas.microsoft.com/office/drawing/2014/main" id="{EF91C757-78AF-A1DE-76F6-00419EB4FD5D}"/>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42" name="TextBox 37">
            <a:extLst>
              <a:ext uri="{FF2B5EF4-FFF2-40B4-BE49-F238E27FC236}">
                <a16:creationId xmlns:a16="http://schemas.microsoft.com/office/drawing/2014/main" id="{6E04AC22-6EA4-47E6-85E4-ECF56E004781}"/>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44" name="TextBox 21">
            <a:extLst>
              <a:ext uri="{FF2B5EF4-FFF2-40B4-BE49-F238E27FC236}">
                <a16:creationId xmlns:a16="http://schemas.microsoft.com/office/drawing/2014/main" id="{1E595B6D-5524-93AF-B42B-FBA8C91F58E9}"/>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45" name="TextBox 21">
            <a:extLst>
              <a:ext uri="{FF2B5EF4-FFF2-40B4-BE49-F238E27FC236}">
                <a16:creationId xmlns:a16="http://schemas.microsoft.com/office/drawing/2014/main" id="{27468E23-F6DE-52D1-6195-BEF54829604D}"/>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rgbClr val="404040"/>
                </a:solidFill>
                <a:latin typeface="Montserrat" pitchFamily="2" charset="77"/>
              </a:rPr>
              <a:t>ML/AI</a:t>
            </a:r>
          </a:p>
        </p:txBody>
      </p:sp>
      <p:pic>
        <p:nvPicPr>
          <p:cNvPr id="46" name="Picture 45">
            <a:extLst>
              <a:ext uri="{FF2B5EF4-FFF2-40B4-BE49-F238E27FC236}">
                <a16:creationId xmlns:a16="http://schemas.microsoft.com/office/drawing/2014/main" id="{D316E896-AB3E-5E90-6847-E04AAED54CD9}"/>
              </a:ext>
            </a:extLst>
          </p:cNvPr>
          <p:cNvPicPr>
            <a:picLocks noChangeAspect="1"/>
          </p:cNvPicPr>
          <p:nvPr/>
        </p:nvPicPr>
        <p:blipFill rotWithShape="1">
          <a:blip r:embed="rId6"/>
          <a:srcRect l="13453"/>
          <a:stretch/>
        </p:blipFill>
        <p:spPr>
          <a:xfrm>
            <a:off x="7783992" y="4914822"/>
            <a:ext cx="687533" cy="786691"/>
          </a:xfrm>
          <a:prstGeom prst="rect">
            <a:avLst/>
          </a:prstGeom>
        </p:spPr>
      </p:pic>
      <p:pic>
        <p:nvPicPr>
          <p:cNvPr id="47" name="Picture 46">
            <a:extLst>
              <a:ext uri="{FF2B5EF4-FFF2-40B4-BE49-F238E27FC236}">
                <a16:creationId xmlns:a16="http://schemas.microsoft.com/office/drawing/2014/main" id="{AD401251-31B6-6DBE-8A5A-4EC5FBEB9D4F}"/>
              </a:ext>
            </a:extLst>
          </p:cNvPr>
          <p:cNvPicPr>
            <a:picLocks noChangeAspect="1"/>
          </p:cNvPicPr>
          <p:nvPr/>
        </p:nvPicPr>
        <p:blipFill>
          <a:blip r:embed="rId7"/>
          <a:stretch>
            <a:fillRect/>
          </a:stretch>
        </p:blipFill>
        <p:spPr>
          <a:xfrm>
            <a:off x="9641121" y="5096810"/>
            <a:ext cx="889762" cy="692912"/>
          </a:xfrm>
          <a:prstGeom prst="rect">
            <a:avLst/>
          </a:prstGeom>
        </p:spPr>
      </p:pic>
      <p:pic>
        <p:nvPicPr>
          <p:cNvPr id="48" name="Picture 47">
            <a:extLst>
              <a:ext uri="{FF2B5EF4-FFF2-40B4-BE49-F238E27FC236}">
                <a16:creationId xmlns:a16="http://schemas.microsoft.com/office/drawing/2014/main" id="{A8EF8908-9EAC-6F77-BA33-EB39ECDE3A0E}"/>
              </a:ext>
            </a:extLst>
          </p:cNvPr>
          <p:cNvPicPr>
            <a:picLocks noChangeAspect="1"/>
          </p:cNvPicPr>
          <p:nvPr/>
        </p:nvPicPr>
        <p:blipFill>
          <a:blip r:embed="rId8"/>
          <a:stretch>
            <a:fillRect/>
          </a:stretch>
        </p:blipFill>
        <p:spPr>
          <a:xfrm>
            <a:off x="8712647" y="2923586"/>
            <a:ext cx="689417" cy="387441"/>
          </a:xfrm>
          <a:prstGeom prst="rect">
            <a:avLst/>
          </a:prstGeom>
        </p:spPr>
      </p:pic>
    </p:spTree>
    <p:extLst>
      <p:ext uri="{BB962C8B-B14F-4D97-AF65-F5344CB8AC3E}">
        <p14:creationId xmlns:p14="http://schemas.microsoft.com/office/powerpoint/2010/main" val="3829791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12">
            <a:extLst>
              <a:ext uri="{FF2B5EF4-FFF2-40B4-BE49-F238E27FC236}">
                <a16:creationId xmlns:a16="http://schemas.microsoft.com/office/drawing/2014/main" id="{23BE8142-B8F9-39C2-78E8-944DF6E69CE4}"/>
              </a:ext>
            </a:extLst>
          </p:cNvPr>
          <p:cNvSpPr/>
          <p:nvPr/>
        </p:nvSpPr>
        <p:spPr>
          <a:xfrm>
            <a:off x="1" y="332733"/>
            <a:ext cx="12192000" cy="1459027"/>
          </a:xfrm>
          <a:custGeom>
            <a:avLst/>
            <a:gdLst/>
            <a:ahLst/>
            <a:cxnLst/>
            <a:rect l="l" t="t" r="r" b="b"/>
            <a:pathLst>
              <a:path w="4936713" h="227113">
                <a:moveTo>
                  <a:pt x="0" y="0"/>
                </a:moveTo>
                <a:lnTo>
                  <a:pt x="4936713" y="0"/>
                </a:lnTo>
                <a:lnTo>
                  <a:pt x="4936713" y="227113"/>
                </a:lnTo>
                <a:lnTo>
                  <a:pt x="0" y="227113"/>
                </a:lnTo>
                <a:close/>
              </a:path>
            </a:pathLst>
          </a:custGeom>
          <a:solidFill>
            <a:srgbClr val="D3D9E2"/>
          </a:solidFill>
        </p:spPr>
        <p:txBody>
          <a:bodyPr/>
          <a:lstStyle/>
          <a:p>
            <a:endParaRPr lang="en-DK" sz="1200"/>
          </a:p>
        </p:txBody>
      </p:sp>
      <p:sp>
        <p:nvSpPr>
          <p:cNvPr id="7" name="TextBox 3">
            <a:extLst>
              <a:ext uri="{FF2B5EF4-FFF2-40B4-BE49-F238E27FC236}">
                <a16:creationId xmlns:a16="http://schemas.microsoft.com/office/drawing/2014/main" id="{1C887D9A-DC10-8E11-2C8D-FBE4A86A20C0}"/>
              </a:ext>
            </a:extLst>
          </p:cNvPr>
          <p:cNvSpPr txBox="1"/>
          <p:nvPr/>
        </p:nvSpPr>
        <p:spPr>
          <a:xfrm>
            <a:off x="685800" y="720001"/>
            <a:ext cx="10543192" cy="614207"/>
          </a:xfrm>
          <a:prstGeom prst="rect">
            <a:avLst/>
          </a:prstGeom>
        </p:spPr>
        <p:txBody>
          <a:bodyPr lIns="0" tIns="0" rIns="0" bIns="0" rtlCol="0" anchor="t">
            <a:spAutoFit/>
          </a:bodyPr>
          <a:lstStyle/>
          <a:p>
            <a:pPr>
              <a:lnSpc>
                <a:spcPts val="5205"/>
              </a:lnSpc>
              <a:spcBef>
                <a:spcPct val="0"/>
              </a:spcBef>
            </a:pPr>
            <a:r>
              <a:rPr lang="en-US" sz="3600" b="1" dirty="0">
                <a:solidFill>
                  <a:srgbClr val="404040"/>
                </a:solidFill>
                <a:latin typeface="Montserrat" pitchFamily="2" charset="77"/>
              </a:rPr>
              <a:t>WHAT IS DATA SCIENCE?</a:t>
            </a:r>
          </a:p>
        </p:txBody>
      </p:sp>
      <p:grpSp>
        <p:nvGrpSpPr>
          <p:cNvPr id="20" name="Group 12">
            <a:extLst>
              <a:ext uri="{FF2B5EF4-FFF2-40B4-BE49-F238E27FC236}">
                <a16:creationId xmlns:a16="http://schemas.microsoft.com/office/drawing/2014/main" id="{CBF112A2-EAFC-B849-571F-861A929F93AB}"/>
              </a:ext>
            </a:extLst>
          </p:cNvPr>
          <p:cNvGrpSpPr>
            <a:grpSpLocks noChangeAspect="1"/>
          </p:cNvGrpSpPr>
          <p:nvPr/>
        </p:nvGrpSpPr>
        <p:grpSpPr>
          <a:xfrm>
            <a:off x="7600832" y="2057400"/>
            <a:ext cx="2901600" cy="2901600"/>
            <a:chOff x="-33631" y="-89227"/>
            <a:chExt cx="809173" cy="825827"/>
          </a:xfrm>
        </p:grpSpPr>
        <p:sp>
          <p:nvSpPr>
            <p:cNvPr id="21" name="Freeform 13">
              <a:extLst>
                <a:ext uri="{FF2B5EF4-FFF2-40B4-BE49-F238E27FC236}">
                  <a16:creationId xmlns:a16="http://schemas.microsoft.com/office/drawing/2014/main" id="{0C31A633-CF5F-9511-0B8C-B8C5AD36D043}"/>
                </a:ext>
              </a:extLst>
            </p:cNvPr>
            <p:cNvSpPr/>
            <p:nvPr/>
          </p:nvSpPr>
          <p:spPr>
            <a:xfrm>
              <a:off x="-33631" y="-89227"/>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A4D2B4">
                <a:alpha val="60000"/>
              </a:srgbClr>
            </a:solidFill>
            <a:ln w="19050">
              <a:solidFill>
                <a:schemeClr val="tx1">
                  <a:alpha val="60000"/>
                </a:schemeClr>
              </a:solidFill>
            </a:ln>
          </p:spPr>
          <p:txBody>
            <a:bodyPr/>
            <a:lstStyle/>
            <a:p>
              <a:endParaRPr lang="en-DK" sz="1200" dirty="0"/>
            </a:p>
          </p:txBody>
        </p:sp>
        <p:sp>
          <p:nvSpPr>
            <p:cNvPr id="22" name="TextBox 14">
              <a:extLst>
                <a:ext uri="{FF2B5EF4-FFF2-40B4-BE49-F238E27FC236}">
                  <a16:creationId xmlns:a16="http://schemas.microsoft.com/office/drawing/2014/main" id="{0C24E3D1-AD9F-1393-4403-EB29978BE30D}"/>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pPr>
              <a:endParaRPr sz="1200"/>
            </a:p>
          </p:txBody>
        </p:sp>
      </p:grpSp>
      <p:grpSp>
        <p:nvGrpSpPr>
          <p:cNvPr id="10" name="Group 6">
            <a:extLst>
              <a:ext uri="{FF2B5EF4-FFF2-40B4-BE49-F238E27FC236}">
                <a16:creationId xmlns:a16="http://schemas.microsoft.com/office/drawing/2014/main" id="{0E5A03D2-A121-0B6A-56C8-F9ECE106B0F4}"/>
              </a:ext>
            </a:extLst>
          </p:cNvPr>
          <p:cNvGrpSpPr>
            <a:grpSpLocks noChangeAspect="1"/>
          </p:cNvGrpSpPr>
          <p:nvPr/>
        </p:nvGrpSpPr>
        <p:grpSpPr>
          <a:xfrm>
            <a:off x="8510900" y="3418629"/>
            <a:ext cx="2888652" cy="2901600"/>
            <a:chOff x="1813" y="0"/>
            <a:chExt cx="809173" cy="812800"/>
          </a:xfrm>
        </p:grpSpPr>
        <p:sp>
          <p:nvSpPr>
            <p:cNvPr id="14" name="Freeform 7">
              <a:extLst>
                <a:ext uri="{FF2B5EF4-FFF2-40B4-BE49-F238E27FC236}">
                  <a16:creationId xmlns:a16="http://schemas.microsoft.com/office/drawing/2014/main" id="{F46568F3-60CA-F7B2-0E9A-D9C392A631D0}"/>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DCE6F2">
                <a:alpha val="20000"/>
              </a:srgbClr>
            </a:solidFill>
            <a:ln w="19050">
              <a:solidFill>
                <a:srgbClr val="3B4A52">
                  <a:alpha val="60000"/>
                </a:srgbClr>
              </a:solidFill>
            </a:ln>
          </p:spPr>
          <p:txBody>
            <a:bodyPr/>
            <a:lstStyle/>
            <a:p>
              <a:endParaRPr lang="en-DK" sz="1200" dirty="0"/>
            </a:p>
          </p:txBody>
        </p:sp>
        <p:sp>
          <p:nvSpPr>
            <p:cNvPr id="16" name="TextBox 8">
              <a:extLst>
                <a:ext uri="{FF2B5EF4-FFF2-40B4-BE49-F238E27FC236}">
                  <a16:creationId xmlns:a16="http://schemas.microsoft.com/office/drawing/2014/main" id="{4812BDE6-724D-1B8F-FC92-1861AE50FBD2}"/>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grpSp>
        <p:nvGrpSpPr>
          <p:cNvPr id="17" name="Group 9">
            <a:extLst>
              <a:ext uri="{FF2B5EF4-FFF2-40B4-BE49-F238E27FC236}">
                <a16:creationId xmlns:a16="http://schemas.microsoft.com/office/drawing/2014/main" id="{FDC1E5CC-5370-BB66-044E-9BA9B81E15BC}"/>
              </a:ext>
            </a:extLst>
          </p:cNvPr>
          <p:cNvGrpSpPr>
            <a:grpSpLocks noChangeAspect="1"/>
          </p:cNvGrpSpPr>
          <p:nvPr/>
        </p:nvGrpSpPr>
        <p:grpSpPr>
          <a:xfrm>
            <a:off x="6756400" y="3369668"/>
            <a:ext cx="2901600" cy="2901600"/>
            <a:chOff x="10788" y="24573"/>
            <a:chExt cx="809173" cy="812800"/>
          </a:xfrm>
        </p:grpSpPr>
        <p:sp>
          <p:nvSpPr>
            <p:cNvPr id="18" name="Freeform 10">
              <a:extLst>
                <a:ext uri="{FF2B5EF4-FFF2-40B4-BE49-F238E27FC236}">
                  <a16:creationId xmlns:a16="http://schemas.microsoft.com/office/drawing/2014/main" id="{8194926F-1EFA-ACAB-6670-89FDA9F21367}"/>
                </a:ext>
              </a:extLst>
            </p:cNvPr>
            <p:cNvSpPr/>
            <p:nvPr/>
          </p:nvSpPr>
          <p:spPr>
            <a:xfrm>
              <a:off x="10788" y="24573"/>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AC4F8">
                <a:alpha val="20000"/>
              </a:srgbClr>
            </a:solidFill>
            <a:ln w="19050">
              <a:solidFill>
                <a:srgbClr val="3B4A52">
                  <a:alpha val="60000"/>
                </a:srgbClr>
              </a:solidFill>
            </a:ln>
          </p:spPr>
          <p:txBody>
            <a:bodyPr/>
            <a:lstStyle/>
            <a:p>
              <a:endParaRPr lang="en-DK" sz="1200" dirty="0"/>
            </a:p>
          </p:txBody>
        </p:sp>
        <p:sp>
          <p:nvSpPr>
            <p:cNvPr id="19" name="TextBox 11">
              <a:extLst>
                <a:ext uri="{FF2B5EF4-FFF2-40B4-BE49-F238E27FC236}">
                  <a16:creationId xmlns:a16="http://schemas.microsoft.com/office/drawing/2014/main" id="{4BDC726B-8906-155D-28DE-C978138D2A2B}"/>
                </a:ext>
              </a:extLst>
            </p:cNvPr>
            <p:cNvSpPr txBox="1"/>
            <p:nvPr/>
          </p:nvSpPr>
          <p:spPr>
            <a:xfrm>
              <a:off x="76200" y="47625"/>
              <a:ext cx="660400" cy="688975"/>
            </a:xfrm>
            <a:prstGeom prst="rect">
              <a:avLst/>
            </a:prstGeom>
          </p:spPr>
          <p:txBody>
            <a:bodyPr lIns="33867" tIns="33867" rIns="33867" bIns="33867" rtlCol="0" anchor="ctr"/>
            <a:lstStyle/>
            <a:p>
              <a:pPr algn="ctr">
                <a:lnSpc>
                  <a:spcPts val="1979"/>
                </a:lnSpc>
                <a:spcBef>
                  <a:spcPct val="0"/>
                </a:spcBef>
              </a:pPr>
              <a:endParaRPr sz="1200"/>
            </a:p>
          </p:txBody>
        </p:sp>
      </p:grpSp>
      <p:sp>
        <p:nvSpPr>
          <p:cNvPr id="23" name="TextBox 21">
            <a:extLst>
              <a:ext uri="{FF2B5EF4-FFF2-40B4-BE49-F238E27FC236}">
                <a16:creationId xmlns:a16="http://schemas.microsoft.com/office/drawing/2014/main" id="{F20589DC-02D0-1E0A-641E-4D1EC5D13F71}"/>
              </a:ext>
            </a:extLst>
          </p:cNvPr>
          <p:cNvSpPr txBox="1"/>
          <p:nvPr/>
        </p:nvSpPr>
        <p:spPr>
          <a:xfrm>
            <a:off x="8041038" y="2575266"/>
            <a:ext cx="2047565" cy="262251"/>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PROGRAMMING</a:t>
            </a:r>
          </a:p>
        </p:txBody>
      </p:sp>
      <p:sp>
        <p:nvSpPr>
          <p:cNvPr id="24" name="TextBox 22">
            <a:extLst>
              <a:ext uri="{FF2B5EF4-FFF2-40B4-BE49-F238E27FC236}">
                <a16:creationId xmlns:a16="http://schemas.microsoft.com/office/drawing/2014/main" id="{2729DF05-4341-D670-0BDD-CDC6F6466F31}"/>
              </a:ext>
            </a:extLst>
          </p:cNvPr>
          <p:cNvSpPr txBox="1"/>
          <p:nvPr/>
        </p:nvSpPr>
        <p:spPr>
          <a:xfrm>
            <a:off x="6851198" y="4489794"/>
            <a:ext cx="1457588"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chemeClr val="bg2">
                    <a:lumMod val="75000"/>
                  </a:schemeClr>
                </a:solidFill>
                <a:latin typeface="Montserrat" pitchFamily="2" charset="77"/>
              </a:rPr>
              <a:t>MATH &amp; STATISTICS</a:t>
            </a:r>
          </a:p>
        </p:txBody>
      </p:sp>
      <p:sp>
        <p:nvSpPr>
          <p:cNvPr id="25" name="TextBox 23">
            <a:extLst>
              <a:ext uri="{FF2B5EF4-FFF2-40B4-BE49-F238E27FC236}">
                <a16:creationId xmlns:a16="http://schemas.microsoft.com/office/drawing/2014/main" id="{E8EB9550-A1F1-E5D1-DCE4-DA76F480C5A6}"/>
              </a:ext>
            </a:extLst>
          </p:cNvPr>
          <p:cNvSpPr txBox="1"/>
          <p:nvPr/>
        </p:nvSpPr>
        <p:spPr>
          <a:xfrm>
            <a:off x="9563077" y="4482638"/>
            <a:ext cx="1917723"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chemeClr val="bg2">
                    <a:lumMod val="75000"/>
                  </a:schemeClr>
                </a:solidFill>
                <a:latin typeface="Montserrat" pitchFamily="2" charset="77"/>
              </a:rPr>
              <a:t>DOMAIN KNOWLEDGE</a:t>
            </a:r>
          </a:p>
        </p:txBody>
      </p:sp>
      <p:sp>
        <p:nvSpPr>
          <p:cNvPr id="28" name="TextBox 31">
            <a:extLst>
              <a:ext uri="{FF2B5EF4-FFF2-40B4-BE49-F238E27FC236}">
                <a16:creationId xmlns:a16="http://schemas.microsoft.com/office/drawing/2014/main" id="{273CC1EE-8DB4-072E-599A-AD592CB6FF20}"/>
              </a:ext>
            </a:extLst>
          </p:cNvPr>
          <p:cNvSpPr txBox="1"/>
          <p:nvPr/>
        </p:nvSpPr>
        <p:spPr>
          <a:xfrm>
            <a:off x="7941955" y="2340001"/>
            <a:ext cx="1948238" cy="2032537"/>
          </a:xfrm>
          <a:prstGeom prst="rect">
            <a:avLst/>
          </a:prstGeom>
        </p:spPr>
        <p:txBody>
          <a:bodyPr lIns="33867" tIns="33867" rIns="33867" bIns="33867" rtlCol="0" anchor="ctr"/>
          <a:lstStyle/>
          <a:p>
            <a:pPr algn="ctr">
              <a:lnSpc>
                <a:spcPts val="1979"/>
              </a:lnSpc>
            </a:pPr>
            <a:endParaRPr sz="1200"/>
          </a:p>
        </p:txBody>
      </p:sp>
      <p:sp>
        <p:nvSpPr>
          <p:cNvPr id="29" name="TextBox 37">
            <a:extLst>
              <a:ext uri="{FF2B5EF4-FFF2-40B4-BE49-F238E27FC236}">
                <a16:creationId xmlns:a16="http://schemas.microsoft.com/office/drawing/2014/main" id="{C6F0446D-FF68-0372-6C06-FEA7FD1821E3}"/>
              </a:ext>
            </a:extLst>
          </p:cNvPr>
          <p:cNvSpPr txBox="1"/>
          <p:nvPr/>
        </p:nvSpPr>
        <p:spPr>
          <a:xfrm>
            <a:off x="9002700" y="3683487"/>
            <a:ext cx="1948238" cy="2032537"/>
          </a:xfrm>
          <a:prstGeom prst="rect">
            <a:avLst/>
          </a:prstGeom>
        </p:spPr>
        <p:txBody>
          <a:bodyPr lIns="33867" tIns="33867" rIns="33867" bIns="33867" rtlCol="0" anchor="ctr"/>
          <a:lstStyle/>
          <a:p>
            <a:pPr algn="ctr">
              <a:lnSpc>
                <a:spcPts val="1979"/>
              </a:lnSpc>
            </a:pPr>
            <a:endParaRPr sz="1200"/>
          </a:p>
        </p:txBody>
      </p:sp>
      <p:sp>
        <p:nvSpPr>
          <p:cNvPr id="30" name="TextBox 21">
            <a:extLst>
              <a:ext uri="{FF2B5EF4-FFF2-40B4-BE49-F238E27FC236}">
                <a16:creationId xmlns:a16="http://schemas.microsoft.com/office/drawing/2014/main" id="{1C4C939C-5A79-C53C-0F79-EB13B8287F10}"/>
              </a:ext>
            </a:extLst>
          </p:cNvPr>
          <p:cNvSpPr txBox="1"/>
          <p:nvPr/>
        </p:nvSpPr>
        <p:spPr>
          <a:xfrm>
            <a:off x="8063159" y="4140200"/>
            <a:ext cx="2047565" cy="544380"/>
          </a:xfrm>
          <a:prstGeom prst="rect">
            <a:avLst/>
          </a:prstGeom>
        </p:spPr>
        <p:txBody>
          <a:bodyPr wrap="square" lIns="0" tIns="0" rIns="0" bIns="0" rtlCol="0" anchor="t">
            <a:spAutoFit/>
          </a:bodyPr>
          <a:lstStyle/>
          <a:p>
            <a:pPr algn="ctr">
              <a:lnSpc>
                <a:spcPts val="2239"/>
              </a:lnSpc>
              <a:spcBef>
                <a:spcPct val="0"/>
              </a:spcBef>
            </a:pPr>
            <a:r>
              <a:rPr lang="en-US" sz="1600" b="1" spc="96" dirty="0">
                <a:solidFill>
                  <a:srgbClr val="404040"/>
                </a:solidFill>
                <a:latin typeface="Montserrat" pitchFamily="2" charset="77"/>
              </a:rPr>
              <a:t>DATA </a:t>
            </a:r>
          </a:p>
          <a:p>
            <a:pPr algn="ctr">
              <a:lnSpc>
                <a:spcPts val="2239"/>
              </a:lnSpc>
              <a:spcBef>
                <a:spcPct val="0"/>
              </a:spcBef>
            </a:pPr>
            <a:r>
              <a:rPr lang="en-US" sz="1600" b="1" spc="96" dirty="0">
                <a:solidFill>
                  <a:srgbClr val="404040"/>
                </a:solidFill>
                <a:latin typeface="Montserrat" pitchFamily="2" charset="77"/>
              </a:rPr>
              <a:t>SCIENCE</a:t>
            </a:r>
          </a:p>
        </p:txBody>
      </p:sp>
      <p:sp>
        <p:nvSpPr>
          <p:cNvPr id="32" name="TextBox 21">
            <a:extLst>
              <a:ext uri="{FF2B5EF4-FFF2-40B4-BE49-F238E27FC236}">
                <a16:creationId xmlns:a16="http://schemas.microsoft.com/office/drawing/2014/main" id="{FE5B9E22-0E60-5664-3CDB-0DD4CCDB5038}"/>
              </a:ext>
            </a:extLst>
          </p:cNvPr>
          <p:cNvSpPr txBox="1"/>
          <p:nvPr/>
        </p:nvSpPr>
        <p:spPr>
          <a:xfrm>
            <a:off x="7772400" y="3780871"/>
            <a:ext cx="1043868" cy="266483"/>
          </a:xfrm>
          <a:prstGeom prst="rect">
            <a:avLst/>
          </a:prstGeom>
        </p:spPr>
        <p:txBody>
          <a:bodyPr wrap="square" lIns="0" tIns="0" rIns="0" bIns="0" rtlCol="0" anchor="t">
            <a:spAutoFit/>
          </a:bodyPr>
          <a:lstStyle/>
          <a:p>
            <a:pPr algn="ctr">
              <a:lnSpc>
                <a:spcPts val="2239"/>
              </a:lnSpc>
              <a:spcBef>
                <a:spcPct val="0"/>
              </a:spcBef>
            </a:pPr>
            <a:r>
              <a:rPr lang="en-US" sz="1733" b="1" spc="96" dirty="0">
                <a:solidFill>
                  <a:schemeClr val="bg2">
                    <a:lumMod val="50000"/>
                  </a:schemeClr>
                </a:solidFill>
                <a:latin typeface="Montserrat" pitchFamily="2" charset="77"/>
              </a:rPr>
              <a:t>ML/AI</a:t>
            </a:r>
          </a:p>
        </p:txBody>
      </p:sp>
      <p:pic>
        <p:nvPicPr>
          <p:cNvPr id="37" name="Picture 36">
            <a:extLst>
              <a:ext uri="{FF2B5EF4-FFF2-40B4-BE49-F238E27FC236}">
                <a16:creationId xmlns:a16="http://schemas.microsoft.com/office/drawing/2014/main" id="{3B629F14-B413-CDE2-4DCB-D07A91EE1EFB}"/>
              </a:ext>
            </a:extLst>
          </p:cNvPr>
          <p:cNvPicPr>
            <a:picLocks noChangeAspect="1"/>
          </p:cNvPicPr>
          <p:nvPr/>
        </p:nvPicPr>
        <p:blipFill rotWithShape="1">
          <a:blip r:embed="rId3"/>
          <a:srcRect l="13453"/>
          <a:stretch/>
        </p:blipFill>
        <p:spPr>
          <a:xfrm>
            <a:off x="7783992" y="4914822"/>
            <a:ext cx="687533" cy="786691"/>
          </a:xfrm>
          <a:prstGeom prst="rect">
            <a:avLst/>
          </a:prstGeom>
        </p:spPr>
      </p:pic>
      <p:pic>
        <p:nvPicPr>
          <p:cNvPr id="40" name="Picture 39">
            <a:extLst>
              <a:ext uri="{FF2B5EF4-FFF2-40B4-BE49-F238E27FC236}">
                <a16:creationId xmlns:a16="http://schemas.microsoft.com/office/drawing/2014/main" id="{FAAC3EF9-CAF2-987B-2F52-170A532D19FB}"/>
              </a:ext>
            </a:extLst>
          </p:cNvPr>
          <p:cNvPicPr>
            <a:picLocks noChangeAspect="1"/>
          </p:cNvPicPr>
          <p:nvPr/>
        </p:nvPicPr>
        <p:blipFill>
          <a:blip r:embed="rId4"/>
          <a:stretch>
            <a:fillRect/>
          </a:stretch>
        </p:blipFill>
        <p:spPr>
          <a:xfrm>
            <a:off x="9641121" y="5096810"/>
            <a:ext cx="889762" cy="692912"/>
          </a:xfrm>
          <a:prstGeom prst="rect">
            <a:avLst/>
          </a:prstGeom>
        </p:spPr>
      </p:pic>
      <p:pic>
        <p:nvPicPr>
          <p:cNvPr id="41" name="Picture 40">
            <a:extLst>
              <a:ext uri="{FF2B5EF4-FFF2-40B4-BE49-F238E27FC236}">
                <a16:creationId xmlns:a16="http://schemas.microsoft.com/office/drawing/2014/main" id="{EDF5A022-BB3C-3740-D8BB-642E58C587D0}"/>
              </a:ext>
            </a:extLst>
          </p:cNvPr>
          <p:cNvPicPr>
            <a:picLocks noChangeAspect="1"/>
          </p:cNvPicPr>
          <p:nvPr/>
        </p:nvPicPr>
        <p:blipFill>
          <a:blip r:embed="rId5"/>
          <a:stretch>
            <a:fillRect/>
          </a:stretch>
        </p:blipFill>
        <p:spPr>
          <a:xfrm>
            <a:off x="8712647" y="2923586"/>
            <a:ext cx="689417" cy="387441"/>
          </a:xfrm>
          <a:prstGeom prst="rect">
            <a:avLst/>
          </a:prstGeom>
        </p:spPr>
      </p:pic>
      <p:pic>
        <p:nvPicPr>
          <p:cNvPr id="2" name="Picture 1" descr="A blue and black logo&#10;&#10;Description automatically generated">
            <a:extLst>
              <a:ext uri="{FF2B5EF4-FFF2-40B4-BE49-F238E27FC236}">
                <a16:creationId xmlns:a16="http://schemas.microsoft.com/office/drawing/2014/main" id="{E1EBBD6D-F57B-9F7B-589E-B929DCD683C6}"/>
              </a:ext>
            </a:extLst>
          </p:cNvPr>
          <p:cNvPicPr>
            <a:picLocks noChangeAspect="1"/>
          </p:cNvPicPr>
          <p:nvPr/>
        </p:nvPicPr>
        <p:blipFill>
          <a:blip r:embed="rId6" cstate="print">
            <a:extLst>
              <a:ext uri="{BEBA8EAE-BF5A-486C-A8C5-ECC9F3942E4B}">
                <a14:imgProps xmlns:a14="http://schemas.microsoft.com/office/drawing/2010/main">
                  <a14:imgLayer r:embed="rId7">
                    <a14:imgEffect>
                      <a14:colorTemperature colorTemp="4700"/>
                    </a14:imgEffect>
                    <a14:imgEffect>
                      <a14:saturation sat="64000"/>
                    </a14:imgEffect>
                  </a14:imgLayer>
                </a14:imgProps>
              </a:ext>
              <a:ext uri="{28A0092B-C50C-407E-A947-70E740481C1C}">
                <a14:useLocalDpi xmlns:a14="http://schemas.microsoft.com/office/drawing/2010/main" val="0"/>
              </a:ext>
            </a:extLst>
          </a:blip>
          <a:stretch>
            <a:fillRect/>
          </a:stretch>
        </p:blipFill>
        <p:spPr>
          <a:xfrm>
            <a:off x="11582400" y="6164521"/>
            <a:ext cx="508000" cy="617279"/>
          </a:xfrm>
          <a:prstGeom prst="rect">
            <a:avLst/>
          </a:prstGeom>
        </p:spPr>
      </p:pic>
    </p:spTree>
    <p:extLst>
      <p:ext uri="{BB962C8B-B14F-4D97-AF65-F5344CB8AC3E}">
        <p14:creationId xmlns:p14="http://schemas.microsoft.com/office/powerpoint/2010/main" val="40771399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35187</TotalTime>
  <Words>5291</Words>
  <Application>Microsoft Office PowerPoint</Application>
  <PresentationFormat>Widescreen</PresentationFormat>
  <Paragraphs>1058</Paragraphs>
  <Slides>69</Slides>
  <Notes>69</Notes>
  <HiddenSlides>3</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69</vt:i4>
      </vt:variant>
    </vt:vector>
  </HeadingPairs>
  <TitlesOfParts>
    <vt:vector size="82" baseType="lpstr">
      <vt:lpstr>Amasis MT Pro Black</vt:lpstr>
      <vt:lpstr>Arial</vt:lpstr>
      <vt:lpstr>Calibri</vt:lpstr>
      <vt:lpstr>Calibri Light</vt:lpstr>
      <vt:lpstr>Cascadia Mono</vt:lpstr>
      <vt:lpstr>Helvetica</vt:lpstr>
      <vt:lpstr>Montserrat</vt:lpstr>
      <vt:lpstr>Now</vt:lpstr>
      <vt:lpstr>Now Bold</vt:lpstr>
      <vt:lpstr>Slack-Lato</vt:lpstr>
      <vt:lpstr>Office Theme</vt:lpstr>
      <vt:lpstr>Office Theme</vt:lpstr>
      <vt:lpstr>Office Theme</vt:lpstr>
      <vt:lpstr>PowerPoint Presentation</vt:lpstr>
      <vt:lpstr>Center for Health Data Science (HeaDS)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Henrike Zschach</dc:creator>
  <cp:lastModifiedBy>Henrike Zschach</cp:lastModifiedBy>
  <cp:revision>82</cp:revision>
  <dcterms:created xsi:type="dcterms:W3CDTF">2024-01-05T13:08:27Z</dcterms:created>
  <dcterms:modified xsi:type="dcterms:W3CDTF">2025-05-14T14:12:34Z</dcterms:modified>
</cp:coreProperties>
</file>